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16" r:id="rId2"/>
  </p:sldMasterIdLst>
  <p:notesMasterIdLst>
    <p:notesMasterId r:id="rId13"/>
  </p:notesMasterIdLst>
  <p:sldIdLst>
    <p:sldId id="256" r:id="rId3"/>
    <p:sldId id="372" r:id="rId4"/>
    <p:sldId id="330" r:id="rId5"/>
    <p:sldId id="283" r:id="rId6"/>
    <p:sldId id="403" r:id="rId7"/>
    <p:sldId id="415" r:id="rId8"/>
    <p:sldId id="371" r:id="rId9"/>
    <p:sldId id="409" r:id="rId10"/>
    <p:sldId id="376" r:id="rId11"/>
    <p:sldId id="305" r:id="rId12"/>
  </p:sldIdLst>
  <p:sldSz cx="12192000" cy="6858000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8">
          <p15:clr>
            <a:srgbClr val="9AA0A6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3" roundtripDataSignature="AMtx7mjW1X/mIKE24E3twofy7WijKegoC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Kay Delv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4C6FDA-23D5-4332-9C60-A0638219160B}">
  <a:tblStyle styleId="{274C6FDA-23D5-4332-9C60-A0638219160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E445D20-A3EA-458E-80AB-2FE5156C556C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0"/>
          </a:solidFill>
        </a:fill>
      </a:tcStyle>
    </a:wholeTbl>
    <a:band1H>
      <a:tcTxStyle b="off" i="off"/>
      <a:tcStyle>
        <a:tcBdr/>
        <a:fill>
          <a:solidFill>
            <a:srgbClr val="CAD5D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5D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1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944" y="168"/>
      </p:cViewPr>
      <p:guideLst>
        <p:guide orient="horz" pos="3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10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103" Type="http://customschemas.google.com/relationships/presentationmetadata" Target="metadata"/><Relationship Id="rId10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105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11T19:14:37.322" idx="4">
    <p:pos x="6000" y="0"/>
    <p:text>Workbook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A50BF-7A8B-45AC-B7BC-5C47DB61D31B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C3D523-3744-4047-9A92-F861F4531B89}">
      <dgm:prSet phldrT="[Text]" custT="1"/>
      <dgm:spPr/>
      <dgm:t>
        <a:bodyPr/>
        <a:lstStyle/>
        <a:p>
          <a:r>
            <a:rPr lang="en-US" sz="1400" dirty="0"/>
            <a:t>Founded with the purpose to advocate for 8 suburban school districts.  </a:t>
          </a:r>
        </a:p>
      </dgm:t>
    </dgm:pt>
    <dgm:pt modelId="{AC915E22-3A71-47AB-8076-209E9821EFE1}" type="parTrans" cxnId="{079A4E55-64D1-4BDD-9246-E6D6533284CA}">
      <dgm:prSet/>
      <dgm:spPr/>
      <dgm:t>
        <a:bodyPr/>
        <a:lstStyle/>
        <a:p>
          <a:endParaRPr lang="en-US"/>
        </a:p>
      </dgm:t>
    </dgm:pt>
    <dgm:pt modelId="{8CF1CBB4-6F9A-4909-A4A9-01AE710C073C}" type="sibTrans" cxnId="{079A4E55-64D1-4BDD-9246-E6D6533284CA}">
      <dgm:prSet/>
      <dgm:spPr/>
      <dgm:t>
        <a:bodyPr/>
        <a:lstStyle/>
        <a:p>
          <a:endParaRPr lang="en-US"/>
        </a:p>
      </dgm:t>
    </dgm:pt>
    <dgm:pt modelId="{BE233B08-3E7A-4536-9B53-E01C6CE2D03B}">
      <dgm:prSet phldrT="[Text]" custT="1"/>
      <dgm:spPr/>
      <dgm:t>
        <a:bodyPr/>
        <a:lstStyle/>
        <a:p>
          <a:r>
            <a:rPr lang="en-US" sz="1400" dirty="0"/>
            <a:t>Expanded to Metro districts with the addition of MPS and SPPS, become involved in an integration lawsuit</a:t>
          </a:r>
        </a:p>
      </dgm:t>
    </dgm:pt>
    <dgm:pt modelId="{5C0A569B-FA39-4C00-BC2D-D9374FD05206}" type="parTrans" cxnId="{23623751-58E2-46A4-92B7-6F024A78AB9E}">
      <dgm:prSet/>
      <dgm:spPr/>
      <dgm:t>
        <a:bodyPr/>
        <a:lstStyle/>
        <a:p>
          <a:endParaRPr lang="en-US"/>
        </a:p>
      </dgm:t>
    </dgm:pt>
    <dgm:pt modelId="{0CFE4932-060A-4DEF-B5A8-8D96D27F26A2}" type="sibTrans" cxnId="{23623751-58E2-46A4-92B7-6F024A78AB9E}">
      <dgm:prSet/>
      <dgm:spPr/>
      <dgm:t>
        <a:bodyPr/>
        <a:lstStyle/>
        <a:p>
          <a:endParaRPr lang="en-US"/>
        </a:p>
      </dgm:t>
    </dgm:pt>
    <dgm:pt modelId="{5D3C3FCC-DD03-4A0A-9F85-90E0DCCF8E21}">
      <dgm:prSet phldrT="[Text]" custT="1"/>
      <dgm:spPr/>
      <dgm:t>
        <a:bodyPr/>
        <a:lstStyle/>
        <a:p>
          <a:r>
            <a:rPr lang="en-US" sz="1400" dirty="0"/>
            <a:t>Launched Reimagine Minnesota in response to the Cruz- Guzman lawsuit </a:t>
          </a:r>
        </a:p>
      </dgm:t>
    </dgm:pt>
    <dgm:pt modelId="{7B265E13-F6A0-4739-A3B9-E850B8D54162}" type="parTrans" cxnId="{EAFCB475-0953-4B4F-9E88-6997CEDD8098}">
      <dgm:prSet/>
      <dgm:spPr/>
      <dgm:t>
        <a:bodyPr/>
        <a:lstStyle/>
        <a:p>
          <a:endParaRPr lang="en-US"/>
        </a:p>
      </dgm:t>
    </dgm:pt>
    <dgm:pt modelId="{632F5D92-0373-41F6-BEF4-4301A601A125}" type="sibTrans" cxnId="{EAFCB475-0953-4B4F-9E88-6997CEDD8098}">
      <dgm:prSet/>
      <dgm:spPr/>
      <dgm:t>
        <a:bodyPr/>
        <a:lstStyle/>
        <a:p>
          <a:endParaRPr lang="en-US"/>
        </a:p>
      </dgm:t>
    </dgm:pt>
    <dgm:pt modelId="{964E0BC8-20CF-4773-A50F-3A4B46F5E7B8}">
      <dgm:prSet phldrT="[Text]" custT="1"/>
      <dgm:spPr/>
      <dgm:t>
        <a:bodyPr/>
        <a:lstStyle/>
        <a:p>
          <a:r>
            <a:rPr lang="en-US" sz="1400" dirty="0"/>
            <a:t>Hired Scott Croonquist as Executive Director AMSD serving 26 member districts</a:t>
          </a:r>
        </a:p>
      </dgm:t>
    </dgm:pt>
    <dgm:pt modelId="{7276E60A-2F23-4D64-A0C2-D9E1D57CE887}" type="parTrans" cxnId="{47CF34F8-7D2B-4EA3-BF26-F944F261C9C7}">
      <dgm:prSet/>
      <dgm:spPr/>
      <dgm:t>
        <a:bodyPr/>
        <a:lstStyle/>
        <a:p>
          <a:endParaRPr lang="en-US"/>
        </a:p>
      </dgm:t>
    </dgm:pt>
    <dgm:pt modelId="{D8F59BEC-7D27-4E05-ACD1-E22C1E8303BC}" type="sibTrans" cxnId="{47CF34F8-7D2B-4EA3-BF26-F944F261C9C7}">
      <dgm:prSet/>
      <dgm:spPr/>
      <dgm:t>
        <a:bodyPr/>
        <a:lstStyle/>
        <a:p>
          <a:endParaRPr lang="en-US"/>
        </a:p>
      </dgm:t>
    </dgm:pt>
    <dgm:pt modelId="{3BB53CB5-BD65-4B0A-BC4B-05F341DAB390}">
      <dgm:prSet phldrT="[Text]" custT="1"/>
      <dgm:spPr/>
      <dgm:t>
        <a:bodyPr/>
        <a:lstStyle/>
        <a:p>
          <a:r>
            <a:rPr lang="en-US" sz="1400" dirty="0"/>
            <a:t>Conducted first Policy Conference- currently the Fall Conference</a:t>
          </a:r>
        </a:p>
      </dgm:t>
    </dgm:pt>
    <dgm:pt modelId="{E15DEA66-99E9-41CB-9FE5-D28631089F39}" type="parTrans" cxnId="{6A0051A4-776E-40C7-B6FA-DA421E1EAD54}">
      <dgm:prSet/>
      <dgm:spPr/>
      <dgm:t>
        <a:bodyPr/>
        <a:lstStyle/>
        <a:p>
          <a:endParaRPr lang="en-US"/>
        </a:p>
      </dgm:t>
    </dgm:pt>
    <dgm:pt modelId="{8D9F8F37-564D-4A15-A556-407184B836F7}" type="sibTrans" cxnId="{6A0051A4-776E-40C7-B6FA-DA421E1EAD54}">
      <dgm:prSet/>
      <dgm:spPr/>
      <dgm:t>
        <a:bodyPr/>
        <a:lstStyle/>
        <a:p>
          <a:endParaRPr lang="en-US"/>
        </a:p>
      </dgm:t>
    </dgm:pt>
    <dgm:pt modelId="{DCB8AB4F-B2F9-4C0B-8A6C-7D4C4C9F299D}">
      <dgm:prSet phldrT="[Text]" custT="1"/>
      <dgm:spPr/>
      <dgm:t>
        <a:bodyPr/>
        <a:lstStyle/>
        <a:p>
          <a:r>
            <a:rPr lang="en-US" sz="1400" dirty="0"/>
            <a:t>Launched </a:t>
          </a:r>
          <a:r>
            <a:rPr lang="en-US" sz="1400" dirty="0" err="1"/>
            <a:t>Superinten</a:t>
          </a:r>
          <a:r>
            <a:rPr lang="en-US" sz="1400" dirty="0"/>
            <a:t>-dent meetings in response to the Pandemic </a:t>
          </a:r>
        </a:p>
      </dgm:t>
    </dgm:pt>
    <dgm:pt modelId="{33B93E63-FE21-4DFE-A9F4-059273ADFFDB}" type="parTrans" cxnId="{0B1F591F-491B-4F9B-BC93-AC95C2559B52}">
      <dgm:prSet/>
      <dgm:spPr/>
      <dgm:t>
        <a:bodyPr/>
        <a:lstStyle/>
        <a:p>
          <a:endParaRPr lang="en-US"/>
        </a:p>
      </dgm:t>
    </dgm:pt>
    <dgm:pt modelId="{E0313213-1949-43FB-9895-31627A9683E3}" type="sibTrans" cxnId="{0B1F591F-491B-4F9B-BC93-AC95C2559B52}">
      <dgm:prSet/>
      <dgm:spPr/>
      <dgm:t>
        <a:bodyPr/>
        <a:lstStyle/>
        <a:p>
          <a:endParaRPr lang="en-US"/>
        </a:p>
      </dgm:t>
    </dgm:pt>
    <dgm:pt modelId="{C5845AE1-9D66-4ACE-9FE2-A282FAD08490}">
      <dgm:prSet phldrT="[Text]" custT="1"/>
      <dgm:spPr/>
      <dgm:t>
        <a:bodyPr/>
        <a:lstStyle/>
        <a:p>
          <a:r>
            <a:rPr lang="en-US" sz="1400" dirty="0"/>
            <a:t>Supported Districts in passing their local referendum</a:t>
          </a:r>
        </a:p>
      </dgm:t>
    </dgm:pt>
    <dgm:pt modelId="{BC1D24BE-12B1-48BD-952D-D6B089EECF3D}" type="parTrans" cxnId="{47D45603-364A-4644-A4D4-D43E06D85AE0}">
      <dgm:prSet/>
      <dgm:spPr/>
      <dgm:t>
        <a:bodyPr/>
        <a:lstStyle/>
        <a:p>
          <a:endParaRPr lang="en-US"/>
        </a:p>
      </dgm:t>
    </dgm:pt>
    <dgm:pt modelId="{4013B6C0-018C-4D62-981D-ADCE0DAF305E}" type="sibTrans" cxnId="{47D45603-364A-4644-A4D4-D43E06D85AE0}">
      <dgm:prSet/>
      <dgm:spPr/>
      <dgm:t>
        <a:bodyPr/>
        <a:lstStyle/>
        <a:p>
          <a:endParaRPr lang="en-US"/>
        </a:p>
      </dgm:t>
    </dgm:pt>
    <dgm:pt modelId="{6BDEA27D-C564-46FA-858F-F7F257487A38}">
      <dgm:prSet phldrT="[Text]" custT="1"/>
      <dgm:spPr/>
      <dgm:t>
        <a:bodyPr/>
        <a:lstStyle/>
        <a:p>
          <a:r>
            <a:rPr lang="en-US" sz="1400" dirty="0"/>
            <a:t> Serves      48 Districts, including Intermediate Districts and some outside the “Metro”</a:t>
          </a:r>
        </a:p>
      </dgm:t>
    </dgm:pt>
    <dgm:pt modelId="{E8BDAAB3-45CE-4FF5-8948-A23DC9AC435B}" type="parTrans" cxnId="{0C21E613-D4B5-4231-BB0D-E4EFB55B00A2}">
      <dgm:prSet/>
      <dgm:spPr/>
      <dgm:t>
        <a:bodyPr/>
        <a:lstStyle/>
        <a:p>
          <a:endParaRPr lang="en-US"/>
        </a:p>
      </dgm:t>
    </dgm:pt>
    <dgm:pt modelId="{E300432F-6491-4B40-BD03-15A4B15E8FC9}" type="sibTrans" cxnId="{0C21E613-D4B5-4231-BB0D-E4EFB55B00A2}">
      <dgm:prSet/>
      <dgm:spPr/>
      <dgm:t>
        <a:bodyPr/>
        <a:lstStyle/>
        <a:p>
          <a:endParaRPr lang="en-US"/>
        </a:p>
      </dgm:t>
    </dgm:pt>
    <dgm:pt modelId="{B37C2032-FF99-4367-A16A-C44A3A5D16F4}" type="pres">
      <dgm:prSet presAssocID="{50BA50BF-7A8B-45AC-B7BC-5C47DB61D31B}" presName="Name0" presStyleCnt="0">
        <dgm:presLayoutVars>
          <dgm:dir/>
          <dgm:resizeHandles val="exact"/>
        </dgm:presLayoutVars>
      </dgm:prSet>
      <dgm:spPr/>
    </dgm:pt>
    <dgm:pt modelId="{66710B4F-42D7-40FE-A8E0-F92DEA2F2413}" type="pres">
      <dgm:prSet presAssocID="{50BA50BF-7A8B-45AC-B7BC-5C47DB61D31B}" presName="arrow" presStyleLbl="bgShp" presStyleIdx="0" presStyleCnt="1" custLinFactNeighborX="-792" custLinFactNeighborY="-982"/>
      <dgm:spPr/>
    </dgm:pt>
    <dgm:pt modelId="{A4E48D2B-29D5-4FD7-B4FC-B98C91520327}" type="pres">
      <dgm:prSet presAssocID="{50BA50BF-7A8B-45AC-B7BC-5C47DB61D31B}" presName="points" presStyleCnt="0"/>
      <dgm:spPr/>
    </dgm:pt>
    <dgm:pt modelId="{69AF3AFE-E989-4B07-9037-97386A67CE06}" type="pres">
      <dgm:prSet presAssocID="{83C3D523-3744-4047-9A92-F861F4531B89}" presName="compositeA" presStyleCnt="0"/>
      <dgm:spPr/>
    </dgm:pt>
    <dgm:pt modelId="{419E0D55-02F4-4FF2-8007-47A66E81BBCC}" type="pres">
      <dgm:prSet presAssocID="{83C3D523-3744-4047-9A92-F861F4531B89}" presName="textA" presStyleLbl="revTx" presStyleIdx="0" presStyleCnt="8" custLinFactNeighborX="326" custLinFactNeighborY="379">
        <dgm:presLayoutVars>
          <dgm:bulletEnabled val="1"/>
        </dgm:presLayoutVars>
      </dgm:prSet>
      <dgm:spPr/>
    </dgm:pt>
    <dgm:pt modelId="{0E05EF59-2F6D-4742-8284-1B5444CD1645}" type="pres">
      <dgm:prSet presAssocID="{83C3D523-3744-4047-9A92-F861F4531B89}" presName="circleA" presStyleLbl="node1" presStyleIdx="0" presStyleCnt="8"/>
      <dgm:spPr/>
    </dgm:pt>
    <dgm:pt modelId="{531CB54F-FDFE-4E48-B229-447B1FE3B064}" type="pres">
      <dgm:prSet presAssocID="{83C3D523-3744-4047-9A92-F861F4531B89}" presName="spaceA" presStyleCnt="0"/>
      <dgm:spPr/>
    </dgm:pt>
    <dgm:pt modelId="{F4DC84A2-C2EA-4112-8175-F57382374B5D}" type="pres">
      <dgm:prSet presAssocID="{8CF1CBB4-6F9A-4909-A4A9-01AE710C073C}" presName="space" presStyleCnt="0"/>
      <dgm:spPr/>
    </dgm:pt>
    <dgm:pt modelId="{45AF6B34-4D1A-4108-8F45-2253D32992C8}" type="pres">
      <dgm:prSet presAssocID="{BE233B08-3E7A-4536-9B53-E01C6CE2D03B}" presName="compositeB" presStyleCnt="0"/>
      <dgm:spPr/>
    </dgm:pt>
    <dgm:pt modelId="{B5A2A625-E3D2-489C-8526-97B8425C70CC}" type="pres">
      <dgm:prSet presAssocID="{BE233B08-3E7A-4536-9B53-E01C6CE2D03B}" presName="textB" presStyleLbl="revTx" presStyleIdx="1" presStyleCnt="8">
        <dgm:presLayoutVars>
          <dgm:bulletEnabled val="1"/>
        </dgm:presLayoutVars>
      </dgm:prSet>
      <dgm:spPr/>
    </dgm:pt>
    <dgm:pt modelId="{430842D9-6462-4CA8-9CE2-FA1EC6159948}" type="pres">
      <dgm:prSet presAssocID="{BE233B08-3E7A-4536-9B53-E01C6CE2D03B}" presName="circleB" presStyleLbl="node1" presStyleIdx="1" presStyleCnt="8"/>
      <dgm:spPr/>
    </dgm:pt>
    <dgm:pt modelId="{A284CEEE-E0FF-4512-B103-5D9DC39AD6BC}" type="pres">
      <dgm:prSet presAssocID="{BE233B08-3E7A-4536-9B53-E01C6CE2D03B}" presName="spaceB" presStyleCnt="0"/>
      <dgm:spPr/>
    </dgm:pt>
    <dgm:pt modelId="{7ABCC60B-96F5-4786-882B-13E2D39C4F28}" type="pres">
      <dgm:prSet presAssocID="{0CFE4932-060A-4DEF-B5A8-8D96D27F26A2}" presName="space" presStyleCnt="0"/>
      <dgm:spPr/>
    </dgm:pt>
    <dgm:pt modelId="{4C0F50F4-6AC2-4E55-AF15-7C669F412865}" type="pres">
      <dgm:prSet presAssocID="{964E0BC8-20CF-4773-A50F-3A4B46F5E7B8}" presName="compositeA" presStyleCnt="0"/>
      <dgm:spPr/>
    </dgm:pt>
    <dgm:pt modelId="{FEEA3452-5D6F-4E34-8C96-17C204C60A5F}" type="pres">
      <dgm:prSet presAssocID="{964E0BC8-20CF-4773-A50F-3A4B46F5E7B8}" presName="textA" presStyleLbl="revTx" presStyleIdx="2" presStyleCnt="8">
        <dgm:presLayoutVars>
          <dgm:bulletEnabled val="1"/>
        </dgm:presLayoutVars>
      </dgm:prSet>
      <dgm:spPr/>
    </dgm:pt>
    <dgm:pt modelId="{FB8267FB-EBF6-4641-AA6E-E2E54B802C4D}" type="pres">
      <dgm:prSet presAssocID="{964E0BC8-20CF-4773-A50F-3A4B46F5E7B8}" presName="circleA" presStyleLbl="node1" presStyleIdx="2" presStyleCnt="8" custLinFactNeighborX="-3022"/>
      <dgm:spPr>
        <a:solidFill>
          <a:schemeClr val="bg2"/>
        </a:solidFill>
      </dgm:spPr>
    </dgm:pt>
    <dgm:pt modelId="{A40A1B1F-C550-4066-85CC-8D2212AF2F0F}" type="pres">
      <dgm:prSet presAssocID="{964E0BC8-20CF-4773-A50F-3A4B46F5E7B8}" presName="spaceA" presStyleCnt="0"/>
      <dgm:spPr/>
    </dgm:pt>
    <dgm:pt modelId="{AAD83F45-9849-432A-A966-0AA0F3ED4F43}" type="pres">
      <dgm:prSet presAssocID="{D8F59BEC-7D27-4E05-ACD1-E22C1E8303BC}" presName="space" presStyleCnt="0"/>
      <dgm:spPr/>
    </dgm:pt>
    <dgm:pt modelId="{44E5E4A0-5CED-4C8D-9F82-6EEB2A7848C1}" type="pres">
      <dgm:prSet presAssocID="{3BB53CB5-BD65-4B0A-BC4B-05F341DAB390}" presName="compositeB" presStyleCnt="0"/>
      <dgm:spPr/>
    </dgm:pt>
    <dgm:pt modelId="{2528B96F-76C0-435D-8C89-24CCBC5AB93D}" type="pres">
      <dgm:prSet presAssocID="{3BB53CB5-BD65-4B0A-BC4B-05F341DAB390}" presName="textB" presStyleLbl="revTx" presStyleIdx="3" presStyleCnt="8">
        <dgm:presLayoutVars>
          <dgm:bulletEnabled val="1"/>
        </dgm:presLayoutVars>
      </dgm:prSet>
      <dgm:spPr/>
    </dgm:pt>
    <dgm:pt modelId="{DB7DBEAB-F513-426D-9ABD-63C200113568}" type="pres">
      <dgm:prSet presAssocID="{3BB53CB5-BD65-4B0A-BC4B-05F341DAB390}" presName="circleB" presStyleLbl="node1" presStyleIdx="3" presStyleCnt="8"/>
      <dgm:spPr/>
    </dgm:pt>
    <dgm:pt modelId="{93873084-DF1E-4C06-830C-6C54B61AEBA0}" type="pres">
      <dgm:prSet presAssocID="{3BB53CB5-BD65-4B0A-BC4B-05F341DAB390}" presName="spaceB" presStyleCnt="0"/>
      <dgm:spPr/>
    </dgm:pt>
    <dgm:pt modelId="{9D3598FA-D8FE-43CE-B5C7-EA669272CE07}" type="pres">
      <dgm:prSet presAssocID="{8D9F8F37-564D-4A15-A556-407184B836F7}" presName="space" presStyleCnt="0"/>
      <dgm:spPr/>
    </dgm:pt>
    <dgm:pt modelId="{589C61BB-A957-400D-8E0B-029C2BD288C5}" type="pres">
      <dgm:prSet presAssocID="{C5845AE1-9D66-4ACE-9FE2-A282FAD08490}" presName="compositeA" presStyleCnt="0"/>
      <dgm:spPr/>
    </dgm:pt>
    <dgm:pt modelId="{FBC48DA3-E100-49E8-92AC-712DCCF0147C}" type="pres">
      <dgm:prSet presAssocID="{C5845AE1-9D66-4ACE-9FE2-A282FAD08490}" presName="textA" presStyleLbl="revTx" presStyleIdx="4" presStyleCnt="8">
        <dgm:presLayoutVars>
          <dgm:bulletEnabled val="1"/>
        </dgm:presLayoutVars>
      </dgm:prSet>
      <dgm:spPr/>
    </dgm:pt>
    <dgm:pt modelId="{F874959F-5A42-4560-A62C-9A5C0D948CE6}" type="pres">
      <dgm:prSet presAssocID="{C5845AE1-9D66-4ACE-9FE2-A282FAD08490}" presName="circleA" presStyleLbl="node1" presStyleIdx="4" presStyleCnt="8"/>
      <dgm:spPr/>
    </dgm:pt>
    <dgm:pt modelId="{7CC98B6C-987C-42D3-9471-880F231A4210}" type="pres">
      <dgm:prSet presAssocID="{C5845AE1-9D66-4ACE-9FE2-A282FAD08490}" presName="spaceA" presStyleCnt="0"/>
      <dgm:spPr/>
    </dgm:pt>
    <dgm:pt modelId="{AF7D85B5-AE4D-4D83-B8B4-C99B3FAA5B21}" type="pres">
      <dgm:prSet presAssocID="{4013B6C0-018C-4D62-981D-ADCE0DAF305E}" presName="space" presStyleCnt="0"/>
      <dgm:spPr/>
    </dgm:pt>
    <dgm:pt modelId="{CFAA1D6A-171A-41AB-A430-E27F2F9D1CCD}" type="pres">
      <dgm:prSet presAssocID="{5D3C3FCC-DD03-4A0A-9F85-90E0DCCF8E21}" presName="compositeB" presStyleCnt="0"/>
      <dgm:spPr/>
    </dgm:pt>
    <dgm:pt modelId="{C4E475FF-F2BE-43F5-ABF5-57C79AB0E5B0}" type="pres">
      <dgm:prSet presAssocID="{5D3C3FCC-DD03-4A0A-9F85-90E0DCCF8E21}" presName="textB" presStyleLbl="revTx" presStyleIdx="5" presStyleCnt="8">
        <dgm:presLayoutVars>
          <dgm:bulletEnabled val="1"/>
        </dgm:presLayoutVars>
      </dgm:prSet>
      <dgm:spPr/>
    </dgm:pt>
    <dgm:pt modelId="{7136389B-4E0A-4E15-81EF-4F089B961CA0}" type="pres">
      <dgm:prSet presAssocID="{5D3C3FCC-DD03-4A0A-9F85-90E0DCCF8E21}" presName="circleB" presStyleLbl="node1" presStyleIdx="5" presStyleCnt="8"/>
      <dgm:spPr>
        <a:solidFill>
          <a:schemeClr val="accent3"/>
        </a:solidFill>
      </dgm:spPr>
    </dgm:pt>
    <dgm:pt modelId="{56BE88F3-7933-4851-8262-08B799540687}" type="pres">
      <dgm:prSet presAssocID="{5D3C3FCC-DD03-4A0A-9F85-90E0DCCF8E21}" presName="spaceB" presStyleCnt="0"/>
      <dgm:spPr/>
    </dgm:pt>
    <dgm:pt modelId="{22E70E18-0884-4CBF-A1E8-A19388DCE009}" type="pres">
      <dgm:prSet presAssocID="{632F5D92-0373-41F6-BEF4-4301A601A125}" presName="space" presStyleCnt="0"/>
      <dgm:spPr/>
    </dgm:pt>
    <dgm:pt modelId="{53C6C2D6-09BB-43AA-8361-092CD7E8C328}" type="pres">
      <dgm:prSet presAssocID="{DCB8AB4F-B2F9-4C0B-8A6C-7D4C4C9F299D}" presName="compositeA" presStyleCnt="0"/>
      <dgm:spPr/>
    </dgm:pt>
    <dgm:pt modelId="{7117FF35-04B1-4C71-A019-4B0C475B2470}" type="pres">
      <dgm:prSet presAssocID="{DCB8AB4F-B2F9-4C0B-8A6C-7D4C4C9F299D}" presName="textA" presStyleLbl="revTx" presStyleIdx="6" presStyleCnt="8">
        <dgm:presLayoutVars>
          <dgm:bulletEnabled val="1"/>
        </dgm:presLayoutVars>
      </dgm:prSet>
      <dgm:spPr/>
    </dgm:pt>
    <dgm:pt modelId="{138209F0-7820-415F-AD7F-B134F5BAD330}" type="pres">
      <dgm:prSet presAssocID="{DCB8AB4F-B2F9-4C0B-8A6C-7D4C4C9F299D}" presName="circleA" presStyleLbl="node1" presStyleIdx="6" presStyleCnt="8"/>
      <dgm:spPr>
        <a:solidFill>
          <a:schemeClr val="accent1"/>
        </a:solidFill>
      </dgm:spPr>
    </dgm:pt>
    <dgm:pt modelId="{E8BBEF44-9E71-49AB-B8C8-9DBFBEDD25DC}" type="pres">
      <dgm:prSet presAssocID="{DCB8AB4F-B2F9-4C0B-8A6C-7D4C4C9F299D}" presName="spaceA" presStyleCnt="0"/>
      <dgm:spPr/>
    </dgm:pt>
    <dgm:pt modelId="{6E8F1413-147D-44F5-9141-9D2AA1F6C328}" type="pres">
      <dgm:prSet presAssocID="{E0313213-1949-43FB-9895-31627A9683E3}" presName="space" presStyleCnt="0"/>
      <dgm:spPr/>
    </dgm:pt>
    <dgm:pt modelId="{EA612808-30F3-450C-8458-48FC5503EFEA}" type="pres">
      <dgm:prSet presAssocID="{6BDEA27D-C564-46FA-858F-F7F257487A38}" presName="compositeB" presStyleCnt="0"/>
      <dgm:spPr/>
    </dgm:pt>
    <dgm:pt modelId="{B0836FAA-4DC3-45EA-BFFF-97F36F010FA3}" type="pres">
      <dgm:prSet presAssocID="{6BDEA27D-C564-46FA-858F-F7F257487A38}" presName="textB" presStyleLbl="revTx" presStyleIdx="7" presStyleCnt="8">
        <dgm:presLayoutVars>
          <dgm:bulletEnabled val="1"/>
        </dgm:presLayoutVars>
      </dgm:prSet>
      <dgm:spPr/>
    </dgm:pt>
    <dgm:pt modelId="{1ABD40A0-D0E7-41B9-9741-251826767855}" type="pres">
      <dgm:prSet presAssocID="{6BDEA27D-C564-46FA-858F-F7F257487A38}" presName="circleB" presStyleLbl="node1" presStyleIdx="7" presStyleCnt="8"/>
      <dgm:spPr>
        <a:solidFill>
          <a:schemeClr val="bg2"/>
        </a:solidFill>
      </dgm:spPr>
    </dgm:pt>
    <dgm:pt modelId="{978A68B8-3D9E-4C46-B983-BEECB99BEC0C}" type="pres">
      <dgm:prSet presAssocID="{6BDEA27D-C564-46FA-858F-F7F257487A38}" presName="spaceB" presStyleCnt="0"/>
      <dgm:spPr/>
    </dgm:pt>
  </dgm:ptLst>
  <dgm:cxnLst>
    <dgm:cxn modelId="{E5D6B300-7211-4972-A39E-52AB9C7B00A6}" type="presOf" srcId="{C5845AE1-9D66-4ACE-9FE2-A282FAD08490}" destId="{FBC48DA3-E100-49E8-92AC-712DCCF0147C}" srcOrd="0" destOrd="0" presId="urn:microsoft.com/office/officeart/2005/8/layout/hProcess11"/>
    <dgm:cxn modelId="{2CA2E502-445C-47AE-A1FA-EE40F4E8DF24}" type="presOf" srcId="{6BDEA27D-C564-46FA-858F-F7F257487A38}" destId="{B0836FAA-4DC3-45EA-BFFF-97F36F010FA3}" srcOrd="0" destOrd="0" presId="urn:microsoft.com/office/officeart/2005/8/layout/hProcess11"/>
    <dgm:cxn modelId="{47D45603-364A-4644-A4D4-D43E06D85AE0}" srcId="{50BA50BF-7A8B-45AC-B7BC-5C47DB61D31B}" destId="{C5845AE1-9D66-4ACE-9FE2-A282FAD08490}" srcOrd="4" destOrd="0" parTransId="{BC1D24BE-12B1-48BD-952D-D6B089EECF3D}" sibTransId="{4013B6C0-018C-4D62-981D-ADCE0DAF305E}"/>
    <dgm:cxn modelId="{0C21E613-D4B5-4231-BB0D-E4EFB55B00A2}" srcId="{50BA50BF-7A8B-45AC-B7BC-5C47DB61D31B}" destId="{6BDEA27D-C564-46FA-858F-F7F257487A38}" srcOrd="7" destOrd="0" parTransId="{E8BDAAB3-45CE-4FF5-8948-A23DC9AC435B}" sibTransId="{E300432F-6491-4B40-BD03-15A4B15E8FC9}"/>
    <dgm:cxn modelId="{0B1F591F-491B-4F9B-BC93-AC95C2559B52}" srcId="{50BA50BF-7A8B-45AC-B7BC-5C47DB61D31B}" destId="{DCB8AB4F-B2F9-4C0B-8A6C-7D4C4C9F299D}" srcOrd="6" destOrd="0" parTransId="{33B93E63-FE21-4DFE-A9F4-059273ADFFDB}" sibTransId="{E0313213-1949-43FB-9895-31627A9683E3}"/>
    <dgm:cxn modelId="{4A685D22-60BD-4749-A02D-D99A9A810CCB}" type="presOf" srcId="{3BB53CB5-BD65-4B0A-BC4B-05F341DAB390}" destId="{2528B96F-76C0-435D-8C89-24CCBC5AB93D}" srcOrd="0" destOrd="0" presId="urn:microsoft.com/office/officeart/2005/8/layout/hProcess11"/>
    <dgm:cxn modelId="{A2F14D2E-01FC-4FDA-B0CC-F94EC8EE0184}" type="presOf" srcId="{964E0BC8-20CF-4773-A50F-3A4B46F5E7B8}" destId="{FEEA3452-5D6F-4E34-8C96-17C204C60A5F}" srcOrd="0" destOrd="0" presId="urn:microsoft.com/office/officeart/2005/8/layout/hProcess11"/>
    <dgm:cxn modelId="{23623751-58E2-46A4-92B7-6F024A78AB9E}" srcId="{50BA50BF-7A8B-45AC-B7BC-5C47DB61D31B}" destId="{BE233B08-3E7A-4536-9B53-E01C6CE2D03B}" srcOrd="1" destOrd="0" parTransId="{5C0A569B-FA39-4C00-BC2D-D9374FD05206}" sibTransId="{0CFE4932-060A-4DEF-B5A8-8D96D27F26A2}"/>
    <dgm:cxn modelId="{079A4E55-64D1-4BDD-9246-E6D6533284CA}" srcId="{50BA50BF-7A8B-45AC-B7BC-5C47DB61D31B}" destId="{83C3D523-3744-4047-9A92-F861F4531B89}" srcOrd="0" destOrd="0" parTransId="{AC915E22-3A71-47AB-8076-209E9821EFE1}" sibTransId="{8CF1CBB4-6F9A-4909-A4A9-01AE710C073C}"/>
    <dgm:cxn modelId="{EAFCB475-0953-4B4F-9E88-6997CEDD8098}" srcId="{50BA50BF-7A8B-45AC-B7BC-5C47DB61D31B}" destId="{5D3C3FCC-DD03-4A0A-9F85-90E0DCCF8E21}" srcOrd="5" destOrd="0" parTransId="{7B265E13-F6A0-4739-A3B9-E850B8D54162}" sibTransId="{632F5D92-0373-41F6-BEF4-4301A601A125}"/>
    <dgm:cxn modelId="{8EAA229D-B6ED-4DAA-AED9-A0A35B590935}" type="presOf" srcId="{BE233B08-3E7A-4536-9B53-E01C6CE2D03B}" destId="{B5A2A625-E3D2-489C-8526-97B8425C70CC}" srcOrd="0" destOrd="0" presId="urn:microsoft.com/office/officeart/2005/8/layout/hProcess11"/>
    <dgm:cxn modelId="{6A0051A4-776E-40C7-B6FA-DA421E1EAD54}" srcId="{50BA50BF-7A8B-45AC-B7BC-5C47DB61D31B}" destId="{3BB53CB5-BD65-4B0A-BC4B-05F341DAB390}" srcOrd="3" destOrd="0" parTransId="{E15DEA66-99E9-41CB-9FE5-D28631089F39}" sibTransId="{8D9F8F37-564D-4A15-A556-407184B836F7}"/>
    <dgm:cxn modelId="{5576F0A6-219D-4E07-9E79-C381F6ECFACE}" type="presOf" srcId="{5D3C3FCC-DD03-4A0A-9F85-90E0DCCF8E21}" destId="{C4E475FF-F2BE-43F5-ABF5-57C79AB0E5B0}" srcOrd="0" destOrd="0" presId="urn:microsoft.com/office/officeart/2005/8/layout/hProcess11"/>
    <dgm:cxn modelId="{184774BA-74B6-4B66-94C1-38F79F656495}" type="presOf" srcId="{DCB8AB4F-B2F9-4C0B-8A6C-7D4C4C9F299D}" destId="{7117FF35-04B1-4C71-A019-4B0C475B2470}" srcOrd="0" destOrd="0" presId="urn:microsoft.com/office/officeart/2005/8/layout/hProcess11"/>
    <dgm:cxn modelId="{29864FC0-C683-4FAF-9564-4DDA808B9313}" type="presOf" srcId="{50BA50BF-7A8B-45AC-B7BC-5C47DB61D31B}" destId="{B37C2032-FF99-4367-A16A-C44A3A5D16F4}" srcOrd="0" destOrd="0" presId="urn:microsoft.com/office/officeart/2005/8/layout/hProcess11"/>
    <dgm:cxn modelId="{90549FE9-F568-451B-88B4-1E3866A21200}" type="presOf" srcId="{83C3D523-3744-4047-9A92-F861F4531B89}" destId="{419E0D55-02F4-4FF2-8007-47A66E81BBCC}" srcOrd="0" destOrd="0" presId="urn:microsoft.com/office/officeart/2005/8/layout/hProcess11"/>
    <dgm:cxn modelId="{47CF34F8-7D2B-4EA3-BF26-F944F261C9C7}" srcId="{50BA50BF-7A8B-45AC-B7BC-5C47DB61D31B}" destId="{964E0BC8-20CF-4773-A50F-3A4B46F5E7B8}" srcOrd="2" destOrd="0" parTransId="{7276E60A-2F23-4D64-A0C2-D9E1D57CE887}" sibTransId="{D8F59BEC-7D27-4E05-ACD1-E22C1E8303BC}"/>
    <dgm:cxn modelId="{699C3C7C-51ED-44B5-AAD0-8C44257D9F15}" type="presParOf" srcId="{B37C2032-FF99-4367-A16A-C44A3A5D16F4}" destId="{66710B4F-42D7-40FE-A8E0-F92DEA2F2413}" srcOrd="0" destOrd="0" presId="urn:microsoft.com/office/officeart/2005/8/layout/hProcess11"/>
    <dgm:cxn modelId="{18BDAA08-1C41-432F-9626-721ECE931915}" type="presParOf" srcId="{B37C2032-FF99-4367-A16A-C44A3A5D16F4}" destId="{A4E48D2B-29D5-4FD7-B4FC-B98C91520327}" srcOrd="1" destOrd="0" presId="urn:microsoft.com/office/officeart/2005/8/layout/hProcess11"/>
    <dgm:cxn modelId="{05F5E189-1A72-4C94-9B47-94C5A82CAB5D}" type="presParOf" srcId="{A4E48D2B-29D5-4FD7-B4FC-B98C91520327}" destId="{69AF3AFE-E989-4B07-9037-97386A67CE06}" srcOrd="0" destOrd="0" presId="urn:microsoft.com/office/officeart/2005/8/layout/hProcess11"/>
    <dgm:cxn modelId="{EEE918FC-7030-41D6-92DE-54AE27DDB6E8}" type="presParOf" srcId="{69AF3AFE-E989-4B07-9037-97386A67CE06}" destId="{419E0D55-02F4-4FF2-8007-47A66E81BBCC}" srcOrd="0" destOrd="0" presId="urn:microsoft.com/office/officeart/2005/8/layout/hProcess11"/>
    <dgm:cxn modelId="{C1BE8E9F-F752-4D69-ABA6-4F75A5A7072C}" type="presParOf" srcId="{69AF3AFE-E989-4B07-9037-97386A67CE06}" destId="{0E05EF59-2F6D-4742-8284-1B5444CD1645}" srcOrd="1" destOrd="0" presId="urn:microsoft.com/office/officeart/2005/8/layout/hProcess11"/>
    <dgm:cxn modelId="{0604F066-2C65-4E21-97A0-B632B4F68486}" type="presParOf" srcId="{69AF3AFE-E989-4B07-9037-97386A67CE06}" destId="{531CB54F-FDFE-4E48-B229-447B1FE3B064}" srcOrd="2" destOrd="0" presId="urn:microsoft.com/office/officeart/2005/8/layout/hProcess11"/>
    <dgm:cxn modelId="{AC9C06FA-A525-4BD2-A70F-56BAED8FAAD3}" type="presParOf" srcId="{A4E48D2B-29D5-4FD7-B4FC-B98C91520327}" destId="{F4DC84A2-C2EA-4112-8175-F57382374B5D}" srcOrd="1" destOrd="0" presId="urn:microsoft.com/office/officeart/2005/8/layout/hProcess11"/>
    <dgm:cxn modelId="{B6421BFC-CFDA-4586-A9C6-B44FE34E459B}" type="presParOf" srcId="{A4E48D2B-29D5-4FD7-B4FC-B98C91520327}" destId="{45AF6B34-4D1A-4108-8F45-2253D32992C8}" srcOrd="2" destOrd="0" presId="urn:microsoft.com/office/officeart/2005/8/layout/hProcess11"/>
    <dgm:cxn modelId="{F26F6252-70A0-4126-BA60-2BD82BD2EFD3}" type="presParOf" srcId="{45AF6B34-4D1A-4108-8F45-2253D32992C8}" destId="{B5A2A625-E3D2-489C-8526-97B8425C70CC}" srcOrd="0" destOrd="0" presId="urn:microsoft.com/office/officeart/2005/8/layout/hProcess11"/>
    <dgm:cxn modelId="{9F30F046-E152-4126-AD55-FE3C6C1DBDE0}" type="presParOf" srcId="{45AF6B34-4D1A-4108-8F45-2253D32992C8}" destId="{430842D9-6462-4CA8-9CE2-FA1EC6159948}" srcOrd="1" destOrd="0" presId="urn:microsoft.com/office/officeart/2005/8/layout/hProcess11"/>
    <dgm:cxn modelId="{91ACE581-846D-4542-9B89-26ECD4740213}" type="presParOf" srcId="{45AF6B34-4D1A-4108-8F45-2253D32992C8}" destId="{A284CEEE-E0FF-4512-B103-5D9DC39AD6BC}" srcOrd="2" destOrd="0" presId="urn:microsoft.com/office/officeart/2005/8/layout/hProcess11"/>
    <dgm:cxn modelId="{3581AB24-4B81-4EEC-A8FF-6FC9B07656EC}" type="presParOf" srcId="{A4E48D2B-29D5-4FD7-B4FC-B98C91520327}" destId="{7ABCC60B-96F5-4786-882B-13E2D39C4F28}" srcOrd="3" destOrd="0" presId="urn:microsoft.com/office/officeart/2005/8/layout/hProcess11"/>
    <dgm:cxn modelId="{00DBDE06-C7BA-4E8B-8E49-C60FFA011528}" type="presParOf" srcId="{A4E48D2B-29D5-4FD7-B4FC-B98C91520327}" destId="{4C0F50F4-6AC2-4E55-AF15-7C669F412865}" srcOrd="4" destOrd="0" presId="urn:microsoft.com/office/officeart/2005/8/layout/hProcess11"/>
    <dgm:cxn modelId="{88F94040-03A9-4EEB-9DEC-8BD6AE926B0C}" type="presParOf" srcId="{4C0F50F4-6AC2-4E55-AF15-7C669F412865}" destId="{FEEA3452-5D6F-4E34-8C96-17C204C60A5F}" srcOrd="0" destOrd="0" presId="urn:microsoft.com/office/officeart/2005/8/layout/hProcess11"/>
    <dgm:cxn modelId="{E8764226-C8E0-4F42-A7CF-B7074D2326E8}" type="presParOf" srcId="{4C0F50F4-6AC2-4E55-AF15-7C669F412865}" destId="{FB8267FB-EBF6-4641-AA6E-E2E54B802C4D}" srcOrd="1" destOrd="0" presId="urn:microsoft.com/office/officeart/2005/8/layout/hProcess11"/>
    <dgm:cxn modelId="{E5020C7D-E8C2-475A-86D3-FC62B533E91A}" type="presParOf" srcId="{4C0F50F4-6AC2-4E55-AF15-7C669F412865}" destId="{A40A1B1F-C550-4066-85CC-8D2212AF2F0F}" srcOrd="2" destOrd="0" presId="urn:microsoft.com/office/officeart/2005/8/layout/hProcess11"/>
    <dgm:cxn modelId="{DEC4D231-3FC9-4479-8515-D1CBCA97FB6F}" type="presParOf" srcId="{A4E48D2B-29D5-4FD7-B4FC-B98C91520327}" destId="{AAD83F45-9849-432A-A966-0AA0F3ED4F43}" srcOrd="5" destOrd="0" presId="urn:microsoft.com/office/officeart/2005/8/layout/hProcess11"/>
    <dgm:cxn modelId="{EC576027-0144-4CC7-A07D-EB008D2D29C4}" type="presParOf" srcId="{A4E48D2B-29D5-4FD7-B4FC-B98C91520327}" destId="{44E5E4A0-5CED-4C8D-9F82-6EEB2A7848C1}" srcOrd="6" destOrd="0" presId="urn:microsoft.com/office/officeart/2005/8/layout/hProcess11"/>
    <dgm:cxn modelId="{36172C11-B207-4D38-B4EB-57F333660F5A}" type="presParOf" srcId="{44E5E4A0-5CED-4C8D-9F82-6EEB2A7848C1}" destId="{2528B96F-76C0-435D-8C89-24CCBC5AB93D}" srcOrd="0" destOrd="0" presId="urn:microsoft.com/office/officeart/2005/8/layout/hProcess11"/>
    <dgm:cxn modelId="{4F5F55CF-FC74-4B4D-B990-22B5150AA0E7}" type="presParOf" srcId="{44E5E4A0-5CED-4C8D-9F82-6EEB2A7848C1}" destId="{DB7DBEAB-F513-426D-9ABD-63C200113568}" srcOrd="1" destOrd="0" presId="urn:microsoft.com/office/officeart/2005/8/layout/hProcess11"/>
    <dgm:cxn modelId="{DE24D57D-17E9-4DB6-90BF-E2731D60C839}" type="presParOf" srcId="{44E5E4A0-5CED-4C8D-9F82-6EEB2A7848C1}" destId="{93873084-DF1E-4C06-830C-6C54B61AEBA0}" srcOrd="2" destOrd="0" presId="urn:microsoft.com/office/officeart/2005/8/layout/hProcess11"/>
    <dgm:cxn modelId="{3BD53AF6-A368-4917-89BF-90E2873487F2}" type="presParOf" srcId="{A4E48D2B-29D5-4FD7-B4FC-B98C91520327}" destId="{9D3598FA-D8FE-43CE-B5C7-EA669272CE07}" srcOrd="7" destOrd="0" presId="urn:microsoft.com/office/officeart/2005/8/layout/hProcess11"/>
    <dgm:cxn modelId="{B55CD0E1-3C60-466B-90B4-FFE0DDA84142}" type="presParOf" srcId="{A4E48D2B-29D5-4FD7-B4FC-B98C91520327}" destId="{589C61BB-A957-400D-8E0B-029C2BD288C5}" srcOrd="8" destOrd="0" presId="urn:microsoft.com/office/officeart/2005/8/layout/hProcess11"/>
    <dgm:cxn modelId="{019DDB17-EAC1-4798-A036-D17298105A3D}" type="presParOf" srcId="{589C61BB-A957-400D-8E0B-029C2BD288C5}" destId="{FBC48DA3-E100-49E8-92AC-712DCCF0147C}" srcOrd="0" destOrd="0" presId="urn:microsoft.com/office/officeart/2005/8/layout/hProcess11"/>
    <dgm:cxn modelId="{4E29A691-2749-4879-99F4-F1136303709F}" type="presParOf" srcId="{589C61BB-A957-400D-8E0B-029C2BD288C5}" destId="{F874959F-5A42-4560-A62C-9A5C0D948CE6}" srcOrd="1" destOrd="0" presId="urn:microsoft.com/office/officeart/2005/8/layout/hProcess11"/>
    <dgm:cxn modelId="{CDF5F418-B60C-4B96-8004-75AF7D27EE26}" type="presParOf" srcId="{589C61BB-A957-400D-8E0B-029C2BD288C5}" destId="{7CC98B6C-987C-42D3-9471-880F231A4210}" srcOrd="2" destOrd="0" presId="urn:microsoft.com/office/officeart/2005/8/layout/hProcess11"/>
    <dgm:cxn modelId="{8D5F7FB0-7C76-4BA3-9C09-EA9F0D37FE22}" type="presParOf" srcId="{A4E48D2B-29D5-4FD7-B4FC-B98C91520327}" destId="{AF7D85B5-AE4D-4D83-B8B4-C99B3FAA5B21}" srcOrd="9" destOrd="0" presId="urn:microsoft.com/office/officeart/2005/8/layout/hProcess11"/>
    <dgm:cxn modelId="{2BC787D3-3A2D-4221-BCFF-1CA41886E865}" type="presParOf" srcId="{A4E48D2B-29D5-4FD7-B4FC-B98C91520327}" destId="{CFAA1D6A-171A-41AB-A430-E27F2F9D1CCD}" srcOrd="10" destOrd="0" presId="urn:microsoft.com/office/officeart/2005/8/layout/hProcess11"/>
    <dgm:cxn modelId="{7EA85E79-6C36-49FB-AFFF-28E4581B52FE}" type="presParOf" srcId="{CFAA1D6A-171A-41AB-A430-E27F2F9D1CCD}" destId="{C4E475FF-F2BE-43F5-ABF5-57C79AB0E5B0}" srcOrd="0" destOrd="0" presId="urn:microsoft.com/office/officeart/2005/8/layout/hProcess11"/>
    <dgm:cxn modelId="{8F7FDE17-6E3C-48B7-880E-3E53DD30E619}" type="presParOf" srcId="{CFAA1D6A-171A-41AB-A430-E27F2F9D1CCD}" destId="{7136389B-4E0A-4E15-81EF-4F089B961CA0}" srcOrd="1" destOrd="0" presId="urn:microsoft.com/office/officeart/2005/8/layout/hProcess11"/>
    <dgm:cxn modelId="{F6960460-8A0B-4419-B5BF-19723734C6A9}" type="presParOf" srcId="{CFAA1D6A-171A-41AB-A430-E27F2F9D1CCD}" destId="{56BE88F3-7933-4851-8262-08B799540687}" srcOrd="2" destOrd="0" presId="urn:microsoft.com/office/officeart/2005/8/layout/hProcess11"/>
    <dgm:cxn modelId="{B164BDB4-E8AB-46B5-82C5-98F191EA37D9}" type="presParOf" srcId="{A4E48D2B-29D5-4FD7-B4FC-B98C91520327}" destId="{22E70E18-0884-4CBF-A1E8-A19388DCE009}" srcOrd="11" destOrd="0" presId="urn:microsoft.com/office/officeart/2005/8/layout/hProcess11"/>
    <dgm:cxn modelId="{C47668D6-14E2-464E-BBA1-C12B1A0ADE61}" type="presParOf" srcId="{A4E48D2B-29D5-4FD7-B4FC-B98C91520327}" destId="{53C6C2D6-09BB-43AA-8361-092CD7E8C328}" srcOrd="12" destOrd="0" presId="urn:microsoft.com/office/officeart/2005/8/layout/hProcess11"/>
    <dgm:cxn modelId="{904DF4DD-6DE0-4777-80A3-03BF40F500FA}" type="presParOf" srcId="{53C6C2D6-09BB-43AA-8361-092CD7E8C328}" destId="{7117FF35-04B1-4C71-A019-4B0C475B2470}" srcOrd="0" destOrd="0" presId="urn:microsoft.com/office/officeart/2005/8/layout/hProcess11"/>
    <dgm:cxn modelId="{D0959A55-5D60-41EF-89D1-F26D3E1DA8CD}" type="presParOf" srcId="{53C6C2D6-09BB-43AA-8361-092CD7E8C328}" destId="{138209F0-7820-415F-AD7F-B134F5BAD330}" srcOrd="1" destOrd="0" presId="urn:microsoft.com/office/officeart/2005/8/layout/hProcess11"/>
    <dgm:cxn modelId="{2871FA88-C471-47E8-859D-8EFD1EA3A5A9}" type="presParOf" srcId="{53C6C2D6-09BB-43AA-8361-092CD7E8C328}" destId="{E8BBEF44-9E71-49AB-B8C8-9DBFBEDD25DC}" srcOrd="2" destOrd="0" presId="urn:microsoft.com/office/officeart/2005/8/layout/hProcess11"/>
    <dgm:cxn modelId="{3563336B-4D65-4699-B9F5-AF8819B23666}" type="presParOf" srcId="{A4E48D2B-29D5-4FD7-B4FC-B98C91520327}" destId="{6E8F1413-147D-44F5-9141-9D2AA1F6C328}" srcOrd="13" destOrd="0" presId="urn:microsoft.com/office/officeart/2005/8/layout/hProcess11"/>
    <dgm:cxn modelId="{93F2E545-D7BB-4FFB-890D-3967FA4FA6C9}" type="presParOf" srcId="{A4E48D2B-29D5-4FD7-B4FC-B98C91520327}" destId="{EA612808-30F3-450C-8458-48FC5503EFEA}" srcOrd="14" destOrd="0" presId="urn:microsoft.com/office/officeart/2005/8/layout/hProcess11"/>
    <dgm:cxn modelId="{B7776266-B963-40FF-B8AF-C309B2D12006}" type="presParOf" srcId="{EA612808-30F3-450C-8458-48FC5503EFEA}" destId="{B0836FAA-4DC3-45EA-BFFF-97F36F010FA3}" srcOrd="0" destOrd="0" presId="urn:microsoft.com/office/officeart/2005/8/layout/hProcess11"/>
    <dgm:cxn modelId="{2D8DF59D-5DA2-4B53-B1B0-9E1F803F9BEB}" type="presParOf" srcId="{EA612808-30F3-450C-8458-48FC5503EFEA}" destId="{1ABD40A0-D0E7-41B9-9741-251826767855}" srcOrd="1" destOrd="0" presId="urn:microsoft.com/office/officeart/2005/8/layout/hProcess11"/>
    <dgm:cxn modelId="{960C354F-A3AB-4B17-8AF8-DA6895CB2B43}" type="presParOf" srcId="{EA612808-30F3-450C-8458-48FC5503EFEA}" destId="{978A68B8-3D9E-4C46-B983-BEECB99BEC0C}" srcOrd="2" destOrd="0" presId="urn:microsoft.com/office/officeart/2005/8/layout/hProcess1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5C336-A2E3-40CC-9A78-E43813A9E18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C0EDF3E-4131-49D3-8FAC-618E6FFF8A18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Create Strategic Plan</a:t>
          </a:r>
        </a:p>
      </dgm:t>
    </dgm:pt>
    <dgm:pt modelId="{D4B46FDF-E796-4F59-86C4-A0B77D949D14}" type="parTrans" cxnId="{538069B2-DC7F-44F4-B2C8-C02F14E4C63E}">
      <dgm:prSet/>
      <dgm:spPr/>
      <dgm:t>
        <a:bodyPr/>
        <a:lstStyle/>
        <a:p>
          <a:endParaRPr lang="en-US" sz="2000"/>
        </a:p>
      </dgm:t>
    </dgm:pt>
    <dgm:pt modelId="{E177CC51-837D-4847-A0BA-7AEE3CA9B057}" type="sibTrans" cxnId="{538069B2-DC7F-44F4-B2C8-C02F14E4C63E}">
      <dgm:prSet/>
      <dgm:spPr/>
      <dgm:t>
        <a:bodyPr/>
        <a:lstStyle/>
        <a:p>
          <a:endParaRPr lang="en-US" sz="2000"/>
        </a:p>
      </dgm:t>
    </dgm:pt>
    <dgm:pt modelId="{F70ACFDA-78FC-4CF0-95A9-C8DF1C5B0FFE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Operationalize</a:t>
          </a:r>
        </a:p>
      </dgm:t>
    </dgm:pt>
    <dgm:pt modelId="{F6D613F1-E774-42E8-913D-44362ECCDA43}" type="parTrans" cxnId="{16EBCAFA-2A90-4B11-B6F2-081F6EA65A0C}">
      <dgm:prSet/>
      <dgm:spPr/>
      <dgm:t>
        <a:bodyPr/>
        <a:lstStyle/>
        <a:p>
          <a:endParaRPr lang="en-US" sz="2000"/>
        </a:p>
      </dgm:t>
    </dgm:pt>
    <dgm:pt modelId="{30FB0FE0-DCDD-4049-BB0E-3EB407DF628D}" type="sibTrans" cxnId="{16EBCAFA-2A90-4B11-B6F2-081F6EA65A0C}">
      <dgm:prSet/>
      <dgm:spPr/>
      <dgm:t>
        <a:bodyPr/>
        <a:lstStyle/>
        <a:p>
          <a:endParaRPr lang="en-US" sz="2000"/>
        </a:p>
      </dgm:t>
    </dgm:pt>
    <dgm:pt modelId="{DB9FD8C8-01E3-4899-B96A-7CB651BFEE3A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Planning</a:t>
          </a:r>
        </a:p>
      </dgm:t>
    </dgm:pt>
    <dgm:pt modelId="{7767FDB8-0EC4-4578-AD89-4493E93F377A}" type="parTrans" cxnId="{F538CF31-8F5F-4491-935F-F0A691A1EF0F}">
      <dgm:prSet/>
      <dgm:spPr/>
      <dgm:t>
        <a:bodyPr/>
        <a:lstStyle/>
        <a:p>
          <a:endParaRPr lang="en-US" sz="2000"/>
        </a:p>
      </dgm:t>
    </dgm:pt>
    <dgm:pt modelId="{7DAEB8BA-DCBC-40CD-88D8-D4265C777D96}" type="sibTrans" cxnId="{F538CF31-8F5F-4491-935F-F0A691A1EF0F}">
      <dgm:prSet/>
      <dgm:spPr/>
      <dgm:t>
        <a:bodyPr/>
        <a:lstStyle/>
        <a:p>
          <a:endParaRPr lang="en-US" sz="2000"/>
        </a:p>
      </dgm:t>
    </dgm:pt>
    <dgm:pt modelId="{D0727BD3-A562-4BDE-89BC-01CFFBF55A4C}">
      <dgm:prSet phldrT="[Text]"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Gather and analyze data</a:t>
          </a:r>
        </a:p>
      </dgm:t>
    </dgm:pt>
    <dgm:pt modelId="{C3883D5C-6F42-407D-B9B4-C97947C1C0C8}" type="parTrans" cxnId="{19BE95B3-6913-489F-89AD-5DF8EBB4E10C}">
      <dgm:prSet/>
      <dgm:spPr/>
      <dgm:t>
        <a:bodyPr/>
        <a:lstStyle/>
        <a:p>
          <a:endParaRPr lang="en-US" sz="2000"/>
        </a:p>
      </dgm:t>
    </dgm:pt>
    <dgm:pt modelId="{18E58669-E229-4C66-9770-67DF5037F451}" type="sibTrans" cxnId="{19BE95B3-6913-489F-89AD-5DF8EBB4E10C}">
      <dgm:prSet/>
      <dgm:spPr/>
      <dgm:t>
        <a:bodyPr/>
        <a:lstStyle/>
        <a:p>
          <a:endParaRPr lang="en-US" sz="2000"/>
        </a:p>
      </dgm:t>
    </dgm:pt>
    <dgm:pt modelId="{0BAD5A28-DA51-4E3C-BDBF-5378291BE29B}" type="pres">
      <dgm:prSet presAssocID="{03C5C336-A2E3-40CC-9A78-E43813A9E18F}" presName="Name0" presStyleCnt="0">
        <dgm:presLayoutVars>
          <dgm:dir/>
          <dgm:animLvl val="lvl"/>
          <dgm:resizeHandles val="exact"/>
        </dgm:presLayoutVars>
      </dgm:prSet>
      <dgm:spPr/>
    </dgm:pt>
    <dgm:pt modelId="{31483F82-A29C-43A8-A9DE-BD9245190622}" type="pres">
      <dgm:prSet presAssocID="{DB9FD8C8-01E3-4899-B96A-7CB651BFEE3A}" presName="parTxOnly" presStyleLbl="node1" presStyleIdx="0" presStyleCnt="4" custScaleY="77220" custLinFactNeighborX="35933" custLinFactNeighborY="-30745">
        <dgm:presLayoutVars>
          <dgm:chMax val="0"/>
          <dgm:chPref val="0"/>
          <dgm:bulletEnabled val="1"/>
        </dgm:presLayoutVars>
      </dgm:prSet>
      <dgm:spPr/>
    </dgm:pt>
    <dgm:pt modelId="{4BA2634A-791A-4961-807B-C9B5E08AB272}" type="pres">
      <dgm:prSet presAssocID="{7DAEB8BA-DCBC-40CD-88D8-D4265C777D96}" presName="parTxOnlySpace" presStyleCnt="0"/>
      <dgm:spPr/>
    </dgm:pt>
    <dgm:pt modelId="{89FD8FE7-AECC-48D6-992B-A26E346BCA30}" type="pres">
      <dgm:prSet presAssocID="{D0727BD3-A562-4BDE-89BC-01CFFBF55A4C}" presName="parTxOnly" presStyleLbl="node1" presStyleIdx="1" presStyleCnt="4" custScaleY="77220" custLinFactNeighborX="35933" custLinFactNeighborY="-30745">
        <dgm:presLayoutVars>
          <dgm:chMax val="0"/>
          <dgm:chPref val="0"/>
          <dgm:bulletEnabled val="1"/>
        </dgm:presLayoutVars>
      </dgm:prSet>
      <dgm:spPr/>
    </dgm:pt>
    <dgm:pt modelId="{3F8A9EF2-E384-4501-8A70-27C2BA659317}" type="pres">
      <dgm:prSet presAssocID="{18E58669-E229-4C66-9770-67DF5037F451}" presName="parTxOnlySpace" presStyleCnt="0"/>
      <dgm:spPr/>
    </dgm:pt>
    <dgm:pt modelId="{BFF325AB-2A12-406B-AE5C-DE01855C6450}" type="pres">
      <dgm:prSet presAssocID="{CC0EDF3E-4131-49D3-8FAC-618E6FFF8A18}" presName="parTxOnly" presStyleLbl="node1" presStyleIdx="2" presStyleCnt="4" custScaleY="77220" custLinFactNeighborX="35933" custLinFactNeighborY="-30745">
        <dgm:presLayoutVars>
          <dgm:chMax val="0"/>
          <dgm:chPref val="0"/>
          <dgm:bulletEnabled val="1"/>
        </dgm:presLayoutVars>
      </dgm:prSet>
      <dgm:spPr/>
    </dgm:pt>
    <dgm:pt modelId="{C010BF8D-EC9C-40D5-B684-C7AF2EE2F45A}" type="pres">
      <dgm:prSet presAssocID="{E177CC51-837D-4847-A0BA-7AEE3CA9B057}" presName="parTxOnlySpace" presStyleCnt="0"/>
      <dgm:spPr/>
    </dgm:pt>
    <dgm:pt modelId="{DDB07141-B799-498C-BD64-4C509E3501F2}" type="pres">
      <dgm:prSet presAssocID="{F70ACFDA-78FC-4CF0-95A9-C8DF1C5B0FFE}" presName="parTxOnly" presStyleLbl="node1" presStyleIdx="3" presStyleCnt="4" custScaleY="77220" custLinFactNeighborX="1718" custLinFactNeighborY="-30745">
        <dgm:presLayoutVars>
          <dgm:chMax val="0"/>
          <dgm:chPref val="0"/>
          <dgm:bulletEnabled val="1"/>
        </dgm:presLayoutVars>
      </dgm:prSet>
      <dgm:spPr/>
    </dgm:pt>
  </dgm:ptLst>
  <dgm:cxnLst>
    <dgm:cxn modelId="{F538CF31-8F5F-4491-935F-F0A691A1EF0F}" srcId="{03C5C336-A2E3-40CC-9A78-E43813A9E18F}" destId="{DB9FD8C8-01E3-4899-B96A-7CB651BFEE3A}" srcOrd="0" destOrd="0" parTransId="{7767FDB8-0EC4-4578-AD89-4493E93F377A}" sibTransId="{7DAEB8BA-DCBC-40CD-88D8-D4265C777D96}"/>
    <dgm:cxn modelId="{1181CA92-5AAB-46AF-9E4B-501E06F3C291}" type="presOf" srcId="{F70ACFDA-78FC-4CF0-95A9-C8DF1C5B0FFE}" destId="{DDB07141-B799-498C-BD64-4C509E3501F2}" srcOrd="0" destOrd="0" presId="urn:microsoft.com/office/officeart/2005/8/layout/chevron1"/>
    <dgm:cxn modelId="{6ABAEBAD-592C-41D3-8C6D-91A3A8462F38}" type="presOf" srcId="{03C5C336-A2E3-40CC-9A78-E43813A9E18F}" destId="{0BAD5A28-DA51-4E3C-BDBF-5378291BE29B}" srcOrd="0" destOrd="0" presId="urn:microsoft.com/office/officeart/2005/8/layout/chevron1"/>
    <dgm:cxn modelId="{538069B2-DC7F-44F4-B2C8-C02F14E4C63E}" srcId="{03C5C336-A2E3-40CC-9A78-E43813A9E18F}" destId="{CC0EDF3E-4131-49D3-8FAC-618E6FFF8A18}" srcOrd="2" destOrd="0" parTransId="{D4B46FDF-E796-4F59-86C4-A0B77D949D14}" sibTransId="{E177CC51-837D-4847-A0BA-7AEE3CA9B057}"/>
    <dgm:cxn modelId="{19BE95B3-6913-489F-89AD-5DF8EBB4E10C}" srcId="{03C5C336-A2E3-40CC-9A78-E43813A9E18F}" destId="{D0727BD3-A562-4BDE-89BC-01CFFBF55A4C}" srcOrd="1" destOrd="0" parTransId="{C3883D5C-6F42-407D-B9B4-C97947C1C0C8}" sibTransId="{18E58669-E229-4C66-9770-67DF5037F451}"/>
    <dgm:cxn modelId="{BBFA76BF-55DE-4492-A7F4-9F63E42A845A}" type="presOf" srcId="{CC0EDF3E-4131-49D3-8FAC-618E6FFF8A18}" destId="{BFF325AB-2A12-406B-AE5C-DE01855C6450}" srcOrd="0" destOrd="0" presId="urn:microsoft.com/office/officeart/2005/8/layout/chevron1"/>
    <dgm:cxn modelId="{AF3918D8-0075-4639-A740-8B6F89DFDEB0}" type="presOf" srcId="{DB9FD8C8-01E3-4899-B96A-7CB651BFEE3A}" destId="{31483F82-A29C-43A8-A9DE-BD9245190622}" srcOrd="0" destOrd="0" presId="urn:microsoft.com/office/officeart/2005/8/layout/chevron1"/>
    <dgm:cxn modelId="{16EBCAFA-2A90-4B11-B6F2-081F6EA65A0C}" srcId="{03C5C336-A2E3-40CC-9A78-E43813A9E18F}" destId="{F70ACFDA-78FC-4CF0-95A9-C8DF1C5B0FFE}" srcOrd="3" destOrd="0" parTransId="{F6D613F1-E774-42E8-913D-44362ECCDA43}" sibTransId="{30FB0FE0-DCDD-4049-BB0E-3EB407DF628D}"/>
    <dgm:cxn modelId="{1C72E1FE-BB5A-4CA6-A083-35D77EB8781A}" type="presOf" srcId="{D0727BD3-A562-4BDE-89BC-01CFFBF55A4C}" destId="{89FD8FE7-AECC-48D6-992B-A26E346BCA30}" srcOrd="0" destOrd="0" presId="urn:microsoft.com/office/officeart/2005/8/layout/chevron1"/>
    <dgm:cxn modelId="{BF7D8564-9E49-400C-9006-294E72563BC8}" type="presParOf" srcId="{0BAD5A28-DA51-4E3C-BDBF-5378291BE29B}" destId="{31483F82-A29C-43A8-A9DE-BD9245190622}" srcOrd="0" destOrd="0" presId="urn:microsoft.com/office/officeart/2005/8/layout/chevron1"/>
    <dgm:cxn modelId="{039DC130-3AD6-4D9F-837C-F29D96AE19E7}" type="presParOf" srcId="{0BAD5A28-DA51-4E3C-BDBF-5378291BE29B}" destId="{4BA2634A-791A-4961-807B-C9B5E08AB272}" srcOrd="1" destOrd="0" presId="urn:microsoft.com/office/officeart/2005/8/layout/chevron1"/>
    <dgm:cxn modelId="{AAA17A28-74E5-494D-9186-9EF28A81EC2A}" type="presParOf" srcId="{0BAD5A28-DA51-4E3C-BDBF-5378291BE29B}" destId="{89FD8FE7-AECC-48D6-992B-A26E346BCA30}" srcOrd="2" destOrd="0" presId="urn:microsoft.com/office/officeart/2005/8/layout/chevron1"/>
    <dgm:cxn modelId="{E8461463-E526-48B7-8698-9348085C9C7B}" type="presParOf" srcId="{0BAD5A28-DA51-4E3C-BDBF-5378291BE29B}" destId="{3F8A9EF2-E384-4501-8A70-27C2BA659317}" srcOrd="3" destOrd="0" presId="urn:microsoft.com/office/officeart/2005/8/layout/chevron1"/>
    <dgm:cxn modelId="{AB7935B7-4E2F-4535-8722-48AAE2EA0B97}" type="presParOf" srcId="{0BAD5A28-DA51-4E3C-BDBF-5378291BE29B}" destId="{BFF325AB-2A12-406B-AE5C-DE01855C6450}" srcOrd="4" destOrd="0" presId="urn:microsoft.com/office/officeart/2005/8/layout/chevron1"/>
    <dgm:cxn modelId="{98AAFA1E-C29B-4751-9CF7-CA12FF8E443E}" type="presParOf" srcId="{0BAD5A28-DA51-4E3C-BDBF-5378291BE29B}" destId="{C010BF8D-EC9C-40D5-B684-C7AF2EE2F45A}" srcOrd="5" destOrd="0" presId="urn:microsoft.com/office/officeart/2005/8/layout/chevron1"/>
    <dgm:cxn modelId="{ED810B0E-8332-4A38-BA9A-6E494A0A07FC}" type="presParOf" srcId="{0BAD5A28-DA51-4E3C-BDBF-5378291BE29B}" destId="{DDB07141-B799-498C-BD64-4C509E3501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10B4F-42D7-40FE-A8E0-F92DEA2F2413}">
      <dsp:nvSpPr>
        <dsp:cNvPr id="0" name=""/>
        <dsp:cNvSpPr/>
      </dsp:nvSpPr>
      <dsp:spPr>
        <a:xfrm>
          <a:off x="0" y="1756912"/>
          <a:ext cx="12020414" cy="237362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E0D55-02F4-4FF2-8007-47A66E81BBCC}">
      <dsp:nvSpPr>
        <dsp:cNvPr id="0" name=""/>
        <dsp:cNvSpPr/>
      </dsp:nvSpPr>
      <dsp:spPr>
        <a:xfrm>
          <a:off x="4652" y="8996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Founded with the purpose to advocate for 8 suburban school districts.  </a:t>
          </a:r>
        </a:p>
      </dsp:txBody>
      <dsp:txXfrm>
        <a:off x="4652" y="8996"/>
        <a:ext cx="1295510" cy="2373629"/>
      </dsp:txXfrm>
    </dsp:sp>
    <dsp:sp modelId="{0E05EF59-2F6D-4742-8284-1B5444CD1645}">
      <dsp:nvSpPr>
        <dsp:cNvPr id="0" name=""/>
        <dsp:cNvSpPr/>
      </dsp:nvSpPr>
      <dsp:spPr>
        <a:xfrm>
          <a:off x="351480" y="2670332"/>
          <a:ext cx="593407" cy="593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2A625-E3D2-489C-8526-97B8425C70CC}">
      <dsp:nvSpPr>
        <dsp:cNvPr id="0" name=""/>
        <dsp:cNvSpPr/>
      </dsp:nvSpPr>
      <dsp:spPr>
        <a:xfrm>
          <a:off x="1360715" y="3560443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Expanded to Metro districts with the addition of MPS and SPPS, become involved in an integration lawsuit</a:t>
          </a:r>
        </a:p>
      </dsp:txBody>
      <dsp:txXfrm>
        <a:off x="1360715" y="3560443"/>
        <a:ext cx="1295510" cy="2373629"/>
      </dsp:txXfrm>
    </dsp:sp>
    <dsp:sp modelId="{430842D9-6462-4CA8-9CE2-FA1EC6159948}">
      <dsp:nvSpPr>
        <dsp:cNvPr id="0" name=""/>
        <dsp:cNvSpPr/>
      </dsp:nvSpPr>
      <dsp:spPr>
        <a:xfrm>
          <a:off x="1711767" y="2670332"/>
          <a:ext cx="593407" cy="5934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A3452-5D6F-4E34-8C96-17C204C60A5F}">
      <dsp:nvSpPr>
        <dsp:cNvPr id="0" name=""/>
        <dsp:cNvSpPr/>
      </dsp:nvSpPr>
      <dsp:spPr>
        <a:xfrm>
          <a:off x="2721001" y="0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Hired Scott Croonquist as Executive Director AMSD serving 26 member districts</a:t>
          </a:r>
        </a:p>
      </dsp:txBody>
      <dsp:txXfrm>
        <a:off x="2721001" y="0"/>
        <a:ext cx="1295510" cy="2373629"/>
      </dsp:txXfrm>
    </dsp:sp>
    <dsp:sp modelId="{FB8267FB-EBF6-4641-AA6E-E2E54B802C4D}">
      <dsp:nvSpPr>
        <dsp:cNvPr id="0" name=""/>
        <dsp:cNvSpPr/>
      </dsp:nvSpPr>
      <dsp:spPr>
        <a:xfrm>
          <a:off x="3054120" y="2670332"/>
          <a:ext cx="593407" cy="59340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8B96F-76C0-435D-8C89-24CCBC5AB93D}">
      <dsp:nvSpPr>
        <dsp:cNvPr id="0" name=""/>
        <dsp:cNvSpPr/>
      </dsp:nvSpPr>
      <dsp:spPr>
        <a:xfrm>
          <a:off x="4081287" y="3560443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Conducted first Policy Conference- currently the Fall Conference</a:t>
          </a:r>
        </a:p>
      </dsp:txBody>
      <dsp:txXfrm>
        <a:off x="4081287" y="3560443"/>
        <a:ext cx="1295510" cy="2373629"/>
      </dsp:txXfrm>
    </dsp:sp>
    <dsp:sp modelId="{DB7DBEAB-F513-426D-9ABD-63C200113568}">
      <dsp:nvSpPr>
        <dsp:cNvPr id="0" name=""/>
        <dsp:cNvSpPr/>
      </dsp:nvSpPr>
      <dsp:spPr>
        <a:xfrm>
          <a:off x="4432339" y="2670332"/>
          <a:ext cx="593407" cy="593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48DA3-E100-49E8-92AC-712DCCF0147C}">
      <dsp:nvSpPr>
        <dsp:cNvPr id="0" name=""/>
        <dsp:cNvSpPr/>
      </dsp:nvSpPr>
      <dsp:spPr>
        <a:xfrm>
          <a:off x="5441574" y="0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Supported Districts in passing their local referendum</a:t>
          </a:r>
        </a:p>
      </dsp:txBody>
      <dsp:txXfrm>
        <a:off x="5441574" y="0"/>
        <a:ext cx="1295510" cy="2373629"/>
      </dsp:txXfrm>
    </dsp:sp>
    <dsp:sp modelId="{F874959F-5A42-4560-A62C-9A5C0D948CE6}">
      <dsp:nvSpPr>
        <dsp:cNvPr id="0" name=""/>
        <dsp:cNvSpPr/>
      </dsp:nvSpPr>
      <dsp:spPr>
        <a:xfrm>
          <a:off x="5792625" y="2670332"/>
          <a:ext cx="593407" cy="5934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75FF-F2BE-43F5-ABF5-57C79AB0E5B0}">
      <dsp:nvSpPr>
        <dsp:cNvPr id="0" name=""/>
        <dsp:cNvSpPr/>
      </dsp:nvSpPr>
      <dsp:spPr>
        <a:xfrm>
          <a:off x="6801860" y="3560443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Launched Reimagine Minnesota in response to the Cruz- Guzman lawsuit </a:t>
          </a:r>
        </a:p>
      </dsp:txBody>
      <dsp:txXfrm>
        <a:off x="6801860" y="3560443"/>
        <a:ext cx="1295510" cy="2373629"/>
      </dsp:txXfrm>
    </dsp:sp>
    <dsp:sp modelId="{7136389B-4E0A-4E15-81EF-4F089B961CA0}">
      <dsp:nvSpPr>
        <dsp:cNvPr id="0" name=""/>
        <dsp:cNvSpPr/>
      </dsp:nvSpPr>
      <dsp:spPr>
        <a:xfrm>
          <a:off x="7152911" y="2670332"/>
          <a:ext cx="593407" cy="59340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FF35-04B1-4C71-A019-4B0C475B2470}">
      <dsp:nvSpPr>
        <dsp:cNvPr id="0" name=""/>
        <dsp:cNvSpPr/>
      </dsp:nvSpPr>
      <dsp:spPr>
        <a:xfrm>
          <a:off x="8162146" y="0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Launched </a:t>
          </a:r>
          <a:r>
            <a:rPr lang="en-US" sz="1400" kern="1200" dirty="0" err="1"/>
            <a:t>Superinten</a:t>
          </a:r>
          <a:r>
            <a:rPr lang="en-US" sz="1400" kern="1200" dirty="0"/>
            <a:t>-dent meetings in response to the Pandemic </a:t>
          </a:r>
        </a:p>
      </dsp:txBody>
      <dsp:txXfrm>
        <a:off x="8162146" y="0"/>
        <a:ext cx="1295510" cy="2373629"/>
      </dsp:txXfrm>
    </dsp:sp>
    <dsp:sp modelId="{138209F0-7820-415F-AD7F-B134F5BAD330}">
      <dsp:nvSpPr>
        <dsp:cNvPr id="0" name=""/>
        <dsp:cNvSpPr/>
      </dsp:nvSpPr>
      <dsp:spPr>
        <a:xfrm>
          <a:off x="8513198" y="2670332"/>
          <a:ext cx="593407" cy="5934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36FAA-4DC3-45EA-BFFF-97F36F010FA3}">
      <dsp:nvSpPr>
        <dsp:cNvPr id="0" name=""/>
        <dsp:cNvSpPr/>
      </dsp:nvSpPr>
      <dsp:spPr>
        <a:xfrm>
          <a:off x="9522432" y="3560443"/>
          <a:ext cx="1295510" cy="237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Serves      48 Districts, including Intermediate Districts and some outside the “Metro”</a:t>
          </a:r>
        </a:p>
      </dsp:txBody>
      <dsp:txXfrm>
        <a:off x="9522432" y="3560443"/>
        <a:ext cx="1295510" cy="2373629"/>
      </dsp:txXfrm>
    </dsp:sp>
    <dsp:sp modelId="{1ABD40A0-D0E7-41B9-9741-251826767855}">
      <dsp:nvSpPr>
        <dsp:cNvPr id="0" name=""/>
        <dsp:cNvSpPr/>
      </dsp:nvSpPr>
      <dsp:spPr>
        <a:xfrm>
          <a:off x="9873484" y="2670332"/>
          <a:ext cx="593407" cy="59340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83F82-A29C-43A8-A9DE-BD9245190622}">
      <dsp:nvSpPr>
        <dsp:cNvPr id="0" name=""/>
        <dsp:cNvSpPr/>
      </dsp:nvSpPr>
      <dsp:spPr>
        <a:xfrm>
          <a:off x="114974" y="1630574"/>
          <a:ext cx="3053687" cy="943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Planning</a:t>
          </a:r>
        </a:p>
      </dsp:txBody>
      <dsp:txXfrm>
        <a:off x="586585" y="1630574"/>
        <a:ext cx="2110465" cy="943222"/>
      </dsp:txXfrm>
    </dsp:sp>
    <dsp:sp modelId="{89FD8FE7-AECC-48D6-992B-A26E346BCA30}">
      <dsp:nvSpPr>
        <dsp:cNvPr id="0" name=""/>
        <dsp:cNvSpPr/>
      </dsp:nvSpPr>
      <dsp:spPr>
        <a:xfrm>
          <a:off x="2863292" y="1630574"/>
          <a:ext cx="3053687" cy="943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Gather and analyze data</a:t>
          </a:r>
        </a:p>
      </dsp:txBody>
      <dsp:txXfrm>
        <a:off x="3334903" y="1630574"/>
        <a:ext cx="2110465" cy="943222"/>
      </dsp:txXfrm>
    </dsp:sp>
    <dsp:sp modelId="{BFF325AB-2A12-406B-AE5C-DE01855C6450}">
      <dsp:nvSpPr>
        <dsp:cNvPr id="0" name=""/>
        <dsp:cNvSpPr/>
      </dsp:nvSpPr>
      <dsp:spPr>
        <a:xfrm>
          <a:off x="5611610" y="1630574"/>
          <a:ext cx="3053687" cy="943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Create Strategic Plan</a:t>
          </a:r>
        </a:p>
      </dsp:txBody>
      <dsp:txXfrm>
        <a:off x="6083221" y="1630574"/>
        <a:ext cx="2110465" cy="943222"/>
      </dsp:txXfrm>
    </dsp:sp>
    <dsp:sp modelId="{DDB07141-B799-498C-BD64-4C509E3501F2}">
      <dsp:nvSpPr>
        <dsp:cNvPr id="0" name=""/>
        <dsp:cNvSpPr/>
      </dsp:nvSpPr>
      <dsp:spPr>
        <a:xfrm>
          <a:off x="8255446" y="1630574"/>
          <a:ext cx="3053687" cy="9432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Operationalize</a:t>
          </a:r>
        </a:p>
      </dsp:txBody>
      <dsp:txXfrm>
        <a:off x="8727057" y="1630574"/>
        <a:ext cx="2110465" cy="94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465887" indent="-232943">
              <a:buClr>
                <a:schemeClr val="dk1"/>
              </a:buClr>
            </a:pPr>
            <a:r>
              <a:rPr lang="en-US"/>
              <a:t>Lisa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Test raising hand, typing in chat box. -  yes or no, you are fired up to learn about leadership today. </a:t>
            </a:r>
            <a:endParaRPr/>
          </a:p>
          <a:p>
            <a:pPr marL="0" indent="0"/>
            <a:endParaRPr/>
          </a:p>
        </p:txBody>
      </p:sp>
      <p:sp>
        <p:nvSpPr>
          <p:cNvPr id="316" name="Google Shape;3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He who has a </a:t>
            </a:r>
            <a:r>
              <a:rPr lang="en-US"/>
              <a:t>why can bear almost any how  </a:t>
            </a:r>
            <a:r>
              <a:rPr lang="en-US" dirty="0"/>
              <a:t>– Friedrich Nietzsche </a:t>
            </a:r>
            <a:endParaRPr dirty="0"/>
          </a:p>
        </p:txBody>
      </p:sp>
      <p:sp>
        <p:nvSpPr>
          <p:cNvPr id="665" name="Google Shape;6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8158a737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6" name="Google Shape;986;g8158a73783_1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/>
              <a:t>Mary Kay </a:t>
            </a:r>
            <a:endParaRPr/>
          </a:p>
        </p:txBody>
      </p:sp>
      <p:sp>
        <p:nvSpPr>
          <p:cNvPr id="987" name="Google Shape;987;g8158a73783_1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title"/>
          </p:nvPr>
        </p:nvSpPr>
        <p:spPr>
          <a:xfrm>
            <a:off x="345017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body" idx="1"/>
          </p:nvPr>
        </p:nvSpPr>
        <p:spPr>
          <a:xfrm>
            <a:off x="345017" y="1763713"/>
            <a:ext cx="10027707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5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5"/>
          <p:cNvSpPr txBox="1">
            <a:spLocks noGrp="1"/>
          </p:cNvSpPr>
          <p:nvPr>
            <p:ph type="title"/>
          </p:nvPr>
        </p:nvSpPr>
        <p:spPr>
          <a:xfrm>
            <a:off x="345018" y="332076"/>
            <a:ext cx="8668353" cy="31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5"/>
          <p:cNvSpPr/>
          <p:nvPr/>
        </p:nvSpPr>
        <p:spPr>
          <a:xfrm>
            <a:off x="-506186" y="6858000"/>
            <a:ext cx="11283043" cy="40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010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6"/>
          <p:cNvSpPr txBox="1">
            <a:spLocks noGrp="1"/>
          </p:cNvSpPr>
          <p:nvPr>
            <p:ph type="title"/>
          </p:nvPr>
        </p:nvSpPr>
        <p:spPr>
          <a:xfrm>
            <a:off x="327600" y="332076"/>
            <a:ext cx="10026000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6"/>
          <p:cNvSpPr txBox="1">
            <a:spLocks noGrp="1"/>
          </p:cNvSpPr>
          <p:nvPr>
            <p:ph type="body" idx="1"/>
          </p:nvPr>
        </p:nvSpPr>
        <p:spPr>
          <a:xfrm>
            <a:off x="336550" y="1763713"/>
            <a:ext cx="10035051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8pPr>
            <a:lvl9pPr marL="4114800" lvl="8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14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intro">
  <p:cSld name="1_Section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 txBox="1">
            <a:spLocks noGrp="1"/>
          </p:cNvSpPr>
          <p:nvPr>
            <p:ph type="title"/>
          </p:nvPr>
        </p:nvSpPr>
        <p:spPr>
          <a:xfrm>
            <a:off x="345019" y="1803400"/>
            <a:ext cx="5589056" cy="4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0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80"/>
          <p:cNvSpPr txBox="1">
            <a:spLocks noGrp="1"/>
          </p:cNvSpPr>
          <p:nvPr>
            <p:ph type="body" idx="1"/>
          </p:nvPr>
        </p:nvSpPr>
        <p:spPr>
          <a:xfrm>
            <a:off x="6276975" y="1763713"/>
            <a:ext cx="5578475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971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Char char="○"/>
              <a:defRPr sz="1800" b="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48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&amp; content (chart, picture)">
  <p:cSld name="Copy &amp; content (chart, picture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"/>
          <p:cNvSpPr txBox="1">
            <a:spLocks noGrp="1"/>
          </p:cNvSpPr>
          <p:nvPr>
            <p:ph type="body" idx="1"/>
          </p:nvPr>
        </p:nvSpPr>
        <p:spPr>
          <a:xfrm>
            <a:off x="4800600" y="1763713"/>
            <a:ext cx="7054849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1"/>
          <p:cNvSpPr txBox="1">
            <a:spLocks noGrp="1"/>
          </p:cNvSpPr>
          <p:nvPr>
            <p:ph type="body" idx="2"/>
          </p:nvPr>
        </p:nvSpPr>
        <p:spPr>
          <a:xfrm>
            <a:off x="345017" y="1763713"/>
            <a:ext cx="4103158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 b="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 b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35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3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83"/>
          <p:cNvPicPr preferRelativeResize="0"/>
          <p:nvPr/>
        </p:nvPicPr>
        <p:blipFill rotWithShape="1">
          <a:blip r:embed="rId2">
            <a:alphaModFix/>
          </a:blip>
          <a:srcRect l="-2"/>
          <a:stretch/>
        </p:blipFill>
        <p:spPr>
          <a:xfrm>
            <a:off x="-168620" y="1"/>
            <a:ext cx="12055819" cy="6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6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92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- Logos">
  <p:cSld name="1_Title and Content - Logo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81ac28ba07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4518" y="6170173"/>
            <a:ext cx="1072463" cy="4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81ac28ba07_0_145"/>
          <p:cNvSpPr txBox="1">
            <a:spLocks noGrp="1"/>
          </p:cNvSpPr>
          <p:nvPr>
            <p:ph type="sldNum" idx="12"/>
          </p:nvPr>
        </p:nvSpPr>
        <p:spPr>
          <a:xfrm>
            <a:off x="7631068" y="6410856"/>
            <a:ext cx="334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g81ac28ba07_0_145"/>
          <p:cNvSpPr txBox="1">
            <a:spLocks noGrp="1"/>
          </p:cNvSpPr>
          <p:nvPr>
            <p:ph type="title"/>
          </p:nvPr>
        </p:nvSpPr>
        <p:spPr>
          <a:xfrm>
            <a:off x="345017" y="332076"/>
            <a:ext cx="100278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1ac28ba07_0_145"/>
          <p:cNvSpPr txBox="1">
            <a:spLocks noGrp="1"/>
          </p:cNvSpPr>
          <p:nvPr>
            <p:ph type="body" idx="1"/>
          </p:nvPr>
        </p:nvSpPr>
        <p:spPr>
          <a:xfrm>
            <a:off x="345017" y="1505415"/>
            <a:ext cx="11502000" cy="4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◦"/>
              <a:defRPr sz="1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g81ac28ba07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17" y="6170173"/>
            <a:ext cx="962729" cy="48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80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 Only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9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6"/>
          <p:cNvSpPr txBox="1">
            <a:spLocks noGrp="1"/>
          </p:cNvSpPr>
          <p:nvPr>
            <p:ph type="title"/>
          </p:nvPr>
        </p:nvSpPr>
        <p:spPr>
          <a:xfrm>
            <a:off x="327600" y="332076"/>
            <a:ext cx="10026000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6"/>
          <p:cNvSpPr txBox="1">
            <a:spLocks noGrp="1"/>
          </p:cNvSpPr>
          <p:nvPr>
            <p:ph type="body" idx="1"/>
          </p:nvPr>
        </p:nvSpPr>
        <p:spPr>
          <a:xfrm>
            <a:off x="336550" y="1763713"/>
            <a:ext cx="10035051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8pPr>
            <a:lvl9pPr marL="4114800" lvl="8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intro">
  <p:cSld name="1_Section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 txBox="1">
            <a:spLocks noGrp="1"/>
          </p:cNvSpPr>
          <p:nvPr>
            <p:ph type="title"/>
          </p:nvPr>
        </p:nvSpPr>
        <p:spPr>
          <a:xfrm>
            <a:off x="345019" y="1803400"/>
            <a:ext cx="5589056" cy="4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0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80"/>
          <p:cNvSpPr txBox="1">
            <a:spLocks noGrp="1"/>
          </p:cNvSpPr>
          <p:nvPr>
            <p:ph type="body" idx="1"/>
          </p:nvPr>
        </p:nvSpPr>
        <p:spPr>
          <a:xfrm>
            <a:off x="6276975" y="1763713"/>
            <a:ext cx="5578475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29718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Char char="○"/>
              <a:defRPr sz="1800" b="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&amp; content (chart, picture)">
  <p:cSld name="Copy &amp; content (chart, picture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"/>
          <p:cNvSpPr txBox="1">
            <a:spLocks noGrp="1"/>
          </p:cNvSpPr>
          <p:nvPr>
            <p:ph type="body" idx="1"/>
          </p:nvPr>
        </p:nvSpPr>
        <p:spPr>
          <a:xfrm>
            <a:off x="4800600" y="1763713"/>
            <a:ext cx="7054849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1"/>
          <p:cNvSpPr txBox="1">
            <a:spLocks noGrp="1"/>
          </p:cNvSpPr>
          <p:nvPr>
            <p:ph type="body" idx="2"/>
          </p:nvPr>
        </p:nvSpPr>
        <p:spPr>
          <a:xfrm>
            <a:off x="345017" y="1763713"/>
            <a:ext cx="4103158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 sz="1800" b="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 b="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b="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3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83"/>
          <p:cNvPicPr preferRelativeResize="0"/>
          <p:nvPr/>
        </p:nvPicPr>
        <p:blipFill rotWithShape="1">
          <a:blip r:embed="rId2">
            <a:alphaModFix/>
          </a:blip>
          <a:srcRect l="-2"/>
          <a:stretch/>
        </p:blipFill>
        <p:spPr>
          <a:xfrm>
            <a:off x="-168620" y="1"/>
            <a:ext cx="12055819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- Logos">
  <p:cSld name="1_Title and Content - Logo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81ac28ba07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4518" y="6170173"/>
            <a:ext cx="1072463" cy="4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81ac28ba07_0_145"/>
          <p:cNvSpPr txBox="1">
            <a:spLocks noGrp="1"/>
          </p:cNvSpPr>
          <p:nvPr>
            <p:ph type="sldNum" idx="12"/>
          </p:nvPr>
        </p:nvSpPr>
        <p:spPr>
          <a:xfrm>
            <a:off x="7631068" y="6410856"/>
            <a:ext cx="334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g81ac28ba07_0_145"/>
          <p:cNvSpPr txBox="1">
            <a:spLocks noGrp="1"/>
          </p:cNvSpPr>
          <p:nvPr>
            <p:ph type="title"/>
          </p:nvPr>
        </p:nvSpPr>
        <p:spPr>
          <a:xfrm>
            <a:off x="345017" y="332076"/>
            <a:ext cx="100278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1ac28ba07_0_145"/>
          <p:cNvSpPr txBox="1">
            <a:spLocks noGrp="1"/>
          </p:cNvSpPr>
          <p:nvPr>
            <p:ph type="body" idx="1"/>
          </p:nvPr>
        </p:nvSpPr>
        <p:spPr>
          <a:xfrm>
            <a:off x="345017" y="1505415"/>
            <a:ext cx="11502000" cy="4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◦"/>
              <a:defRPr sz="16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g81ac28ba07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17" y="6170173"/>
            <a:ext cx="962729" cy="481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Cover">
  <p:cSld name="11_Cov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4"/>
          <p:cNvPicPr preferRelativeResize="0"/>
          <p:nvPr/>
        </p:nvPicPr>
        <p:blipFill rotWithShape="1">
          <a:blip r:embed="rId2">
            <a:alphaModFix/>
          </a:blip>
          <a:srcRect r="15622"/>
          <a:stretch/>
        </p:blipFill>
        <p:spPr>
          <a:xfrm rot="5400000">
            <a:off x="-381117" y="380884"/>
            <a:ext cx="6858233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4"/>
          <p:cNvSpPr/>
          <p:nvPr/>
        </p:nvSpPr>
        <p:spPr>
          <a:xfrm>
            <a:off x="-7683" y="-698"/>
            <a:ext cx="6039852" cy="6858698"/>
          </a:xfrm>
          <a:prstGeom prst="rect">
            <a:avLst/>
          </a:prstGeom>
          <a:gradFill>
            <a:gsLst>
              <a:gs pos="0">
                <a:srgbClr val="F27221">
                  <a:alpha val="32941"/>
                </a:srgbClr>
              </a:gs>
              <a:gs pos="68000">
                <a:srgbClr val="0077A2">
                  <a:alpha val="42745"/>
                </a:srgbClr>
              </a:gs>
              <a:gs pos="100000">
                <a:srgbClr val="4099BA">
                  <a:alpha val="2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64"/>
          <p:cNvSpPr/>
          <p:nvPr/>
        </p:nvSpPr>
        <p:spPr>
          <a:xfrm>
            <a:off x="5841242" y="-234"/>
            <a:ext cx="754800" cy="685823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64"/>
          <p:cNvSpPr txBox="1">
            <a:spLocks noGrp="1"/>
          </p:cNvSpPr>
          <p:nvPr>
            <p:ph type="body" idx="1"/>
          </p:nvPr>
        </p:nvSpPr>
        <p:spPr>
          <a:xfrm>
            <a:off x="8012895" y="549854"/>
            <a:ext cx="3340905" cy="104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title"/>
          </p:nvPr>
        </p:nvSpPr>
        <p:spPr>
          <a:xfrm>
            <a:off x="6596042" y="1591049"/>
            <a:ext cx="5015079" cy="36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13010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entury Gothic"/>
              <a:buNone/>
              <a:defRPr sz="5400" b="0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" name="Google Shape;20;p64"/>
          <p:cNvCxnSpPr/>
          <p:nvPr/>
        </p:nvCxnSpPr>
        <p:spPr>
          <a:xfrm>
            <a:off x="6596042" y="5298055"/>
            <a:ext cx="5028067" cy="0"/>
          </a:xfrm>
          <a:prstGeom prst="straightConnector1">
            <a:avLst/>
          </a:prstGeom>
          <a:noFill/>
          <a:ln w="12700" cap="flat" cmpd="sng">
            <a:solidFill>
              <a:srgbClr val="F2722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7148" y="5810896"/>
            <a:ext cx="1623973" cy="62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1653" y="5759109"/>
            <a:ext cx="1465187" cy="73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title"/>
          </p:nvPr>
        </p:nvSpPr>
        <p:spPr>
          <a:xfrm>
            <a:off x="345017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body" idx="1"/>
          </p:nvPr>
        </p:nvSpPr>
        <p:spPr>
          <a:xfrm>
            <a:off x="345017" y="1763713"/>
            <a:ext cx="10027707" cy="42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‒"/>
              <a:defRPr sz="18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1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345018" y="1764072"/>
            <a:ext cx="11491383" cy="429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61"/>
          <p:cNvSpPr txBox="1"/>
          <p:nvPr/>
        </p:nvSpPr>
        <p:spPr>
          <a:xfrm>
            <a:off x="4306529" y="6458432"/>
            <a:ext cx="3403332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None/>
            </a:pPr>
            <a:r>
              <a:rPr lang="en-US" sz="9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Copyright © 2021 Clarity Leadership &amp; INspiring SIGHT. </a:t>
            </a:r>
            <a:endParaRPr sz="1000" b="0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73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1152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2610">
          <p15:clr>
            <a:srgbClr val="F26B43"/>
          </p15:clr>
        </p15:guide>
        <p15:guide id="5" orient="horz" pos="204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orient="horz" pos="1111">
          <p15:clr>
            <a:srgbClr val="F26B43"/>
          </p15:clr>
        </p15:guide>
        <p15:guide id="8" pos="7468">
          <p15:clr>
            <a:srgbClr val="F26B43"/>
          </p15:clr>
        </p15:guide>
        <p15:guide id="9" pos="1872">
          <p15:clr>
            <a:srgbClr val="F26B43"/>
          </p15:clr>
        </p15:guide>
        <p15:guide id="10" pos="4884">
          <p15:clr>
            <a:srgbClr val="F26B43"/>
          </p15:clr>
        </p15:guide>
        <p15:guide id="11" pos="5604">
          <p15:clr>
            <a:srgbClr val="F26B43"/>
          </p15:clr>
        </p15:guide>
        <p15:guide id="12" pos="2088">
          <p15:clr>
            <a:srgbClr val="F26B43"/>
          </p15:clr>
        </p15:guide>
        <p15:guide id="13" pos="3954">
          <p15:clr>
            <a:srgbClr val="F26B43"/>
          </p15:clr>
        </p15:guide>
        <p15:guide id="14" pos="6534">
          <p15:clr>
            <a:srgbClr val="F26B43"/>
          </p15:clr>
        </p15:guide>
        <p15:guide id="15" pos="930">
          <p15:clr>
            <a:srgbClr val="F26B43"/>
          </p15:clr>
        </p15:guide>
        <p15:guide id="16" pos="2802">
          <p15:clr>
            <a:srgbClr val="F26B43"/>
          </p15:clr>
        </p15:guide>
        <p15:guide id="17" pos="3024">
          <p15:clr>
            <a:srgbClr val="F26B43"/>
          </p15:clr>
        </p15:guide>
        <p15:guide id="18" pos="3738">
          <p15:clr>
            <a:srgbClr val="F26B43"/>
          </p15:clr>
        </p15:guide>
        <p15:guide id="19" pos="4668">
          <p15:clr>
            <a:srgbClr val="F26B43"/>
          </p15:clr>
        </p15:guide>
        <p15:guide id="20" pos="5820">
          <p15:clr>
            <a:srgbClr val="F26B43"/>
          </p15:clr>
        </p15:guide>
        <p15:guide id="21" pos="6750">
          <p15:clr>
            <a:srgbClr val="F26B43"/>
          </p15:clr>
        </p15:guide>
        <p15:guide id="22" orient="horz" pos="1410">
          <p15:clr>
            <a:srgbClr val="F26B43"/>
          </p15:clr>
        </p15:guide>
        <p15:guide id="23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010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345018" y="1764072"/>
            <a:ext cx="11491383" cy="429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715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sldNum" idx="12"/>
          </p:nvPr>
        </p:nvSpPr>
        <p:spPr>
          <a:xfrm>
            <a:off x="11512786" y="6410856"/>
            <a:ext cx="33419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61"/>
          <p:cNvSpPr txBox="1"/>
          <p:nvPr/>
        </p:nvSpPr>
        <p:spPr>
          <a:xfrm>
            <a:off x="4306529" y="6458432"/>
            <a:ext cx="3403332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Copyright © 2020 Clarity Leadership &amp; INspiring SIGHT. </a:t>
            </a:r>
            <a:endParaRPr sz="10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3017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22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1152">
          <p15:clr>
            <a:srgbClr val="F26B43"/>
          </p15:clr>
        </p15:guide>
        <p15:guide id="3" pos="211">
          <p15:clr>
            <a:srgbClr val="F26B43"/>
          </p15:clr>
        </p15:guide>
        <p15:guide id="4" orient="horz" pos="2610">
          <p15:clr>
            <a:srgbClr val="F26B43"/>
          </p15:clr>
        </p15:guide>
        <p15:guide id="5" orient="horz" pos="204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orient="horz" pos="1111">
          <p15:clr>
            <a:srgbClr val="F26B43"/>
          </p15:clr>
        </p15:guide>
        <p15:guide id="8" pos="7468">
          <p15:clr>
            <a:srgbClr val="F26B43"/>
          </p15:clr>
        </p15:guide>
        <p15:guide id="9" pos="1872">
          <p15:clr>
            <a:srgbClr val="F26B43"/>
          </p15:clr>
        </p15:guide>
        <p15:guide id="10" pos="4884">
          <p15:clr>
            <a:srgbClr val="F26B43"/>
          </p15:clr>
        </p15:guide>
        <p15:guide id="11" pos="5604">
          <p15:clr>
            <a:srgbClr val="F26B43"/>
          </p15:clr>
        </p15:guide>
        <p15:guide id="12" pos="2088">
          <p15:clr>
            <a:srgbClr val="F26B43"/>
          </p15:clr>
        </p15:guide>
        <p15:guide id="13" pos="3954">
          <p15:clr>
            <a:srgbClr val="F26B43"/>
          </p15:clr>
        </p15:guide>
        <p15:guide id="14" pos="6534">
          <p15:clr>
            <a:srgbClr val="F26B43"/>
          </p15:clr>
        </p15:guide>
        <p15:guide id="15" pos="930">
          <p15:clr>
            <a:srgbClr val="F26B43"/>
          </p15:clr>
        </p15:guide>
        <p15:guide id="16" pos="2802">
          <p15:clr>
            <a:srgbClr val="F26B43"/>
          </p15:clr>
        </p15:guide>
        <p15:guide id="17" pos="3024">
          <p15:clr>
            <a:srgbClr val="F26B43"/>
          </p15:clr>
        </p15:guide>
        <p15:guide id="18" pos="3738">
          <p15:clr>
            <a:srgbClr val="F26B43"/>
          </p15:clr>
        </p15:guide>
        <p15:guide id="19" pos="4668">
          <p15:clr>
            <a:srgbClr val="F26B43"/>
          </p15:clr>
        </p15:guide>
        <p15:guide id="20" pos="5820">
          <p15:clr>
            <a:srgbClr val="F26B43"/>
          </p15:clr>
        </p15:guide>
        <p15:guide id="21" pos="6750">
          <p15:clr>
            <a:srgbClr val="F26B43"/>
          </p15:clr>
        </p15:guide>
        <p15:guide id="22" orient="horz" pos="1410">
          <p15:clr>
            <a:srgbClr val="F26B43"/>
          </p15:clr>
        </p15:guide>
        <p15:guide id="23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"/>
          <p:cNvSpPr txBox="1">
            <a:spLocks noGrp="1"/>
          </p:cNvSpPr>
          <p:nvPr>
            <p:ph type="body" idx="1"/>
          </p:nvPr>
        </p:nvSpPr>
        <p:spPr>
          <a:xfrm>
            <a:off x="8773190" y="3292515"/>
            <a:ext cx="2941450" cy="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August 27, 2021</a:t>
            </a:r>
            <a:endParaRPr sz="2400" dirty="0"/>
          </a:p>
        </p:txBody>
      </p:sp>
      <p:sp>
        <p:nvSpPr>
          <p:cNvPr id="319" name="Google Shape;319;p3"/>
          <p:cNvSpPr txBox="1">
            <a:spLocks noGrp="1"/>
          </p:cNvSpPr>
          <p:nvPr>
            <p:ph type="title"/>
          </p:nvPr>
        </p:nvSpPr>
        <p:spPr>
          <a:xfrm>
            <a:off x="6600317" y="3877476"/>
            <a:ext cx="5551635" cy="13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13010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entury Gothic"/>
              <a:buNone/>
            </a:pPr>
            <a:r>
              <a:rPr lang="en-US" sz="4800" b="1" dirty="0">
                <a:solidFill>
                  <a:schemeClr val="accent5"/>
                </a:solidFill>
              </a:rPr>
              <a:t>Strategic Planning Discussion</a:t>
            </a:r>
            <a:endParaRPr sz="4800" b="1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B34CE-D1D5-449C-B700-9670909B9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63" t="14969" r="29246" b="42130"/>
          <a:stretch/>
        </p:blipFill>
        <p:spPr>
          <a:xfrm>
            <a:off x="6600317" y="1990214"/>
            <a:ext cx="2061713" cy="18958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g8158a7378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925" y="125850"/>
            <a:ext cx="10896844" cy="6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8158a73783_1_0"/>
          <p:cNvSpPr/>
          <p:nvPr/>
        </p:nvSpPr>
        <p:spPr>
          <a:xfrm>
            <a:off x="834500" y="359233"/>
            <a:ext cx="1429305" cy="9712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EB7C9-73BA-4D86-9F6B-A8A18649AAB1}"/>
              </a:ext>
            </a:extLst>
          </p:cNvPr>
          <p:cNvSpPr/>
          <p:nvPr/>
        </p:nvSpPr>
        <p:spPr>
          <a:xfrm>
            <a:off x="4321834" y="6461185"/>
            <a:ext cx="3416060" cy="14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9F9C6-8929-446F-8F81-8E83E9FF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AMSD History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65B271-18E6-4A7D-AE58-1279B2FC9CED}"/>
              </a:ext>
            </a:extLst>
          </p:cNvPr>
          <p:cNvGrpSpPr/>
          <p:nvPr/>
        </p:nvGrpSpPr>
        <p:grpSpPr>
          <a:xfrm>
            <a:off x="238261" y="720145"/>
            <a:ext cx="12020414" cy="5934073"/>
            <a:chOff x="171586" y="572348"/>
            <a:chExt cx="12020414" cy="5934073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C51619A2-1F5C-45C0-9AEE-FEC0D20732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11082092"/>
                </p:ext>
              </p:extLst>
            </p:nvPr>
          </p:nvGraphicFramePr>
          <p:xfrm>
            <a:off x="171586" y="572348"/>
            <a:ext cx="12020414" cy="59340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FA74B3-D75A-4E3E-AFAE-5651CF516477}"/>
                </a:ext>
              </a:extLst>
            </p:cNvPr>
            <p:cNvGrpSpPr/>
            <p:nvPr/>
          </p:nvGrpSpPr>
          <p:grpSpPr>
            <a:xfrm>
              <a:off x="475774" y="3350223"/>
              <a:ext cx="10240862" cy="384582"/>
              <a:chOff x="475774" y="3350223"/>
              <a:chExt cx="10240862" cy="38458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D8CD48-B173-47EA-A2E0-8BCA30E4AEFB}"/>
                  </a:ext>
                </a:extLst>
              </p:cNvPr>
              <p:cNvSpPr txBox="1"/>
              <p:nvPr/>
            </p:nvSpPr>
            <p:spPr>
              <a:xfrm>
                <a:off x="475774" y="3354718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1974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5330F-ACAD-4718-A39D-C5FE5DE20437}"/>
                  </a:ext>
                </a:extLst>
              </p:cNvPr>
              <p:cNvSpPr txBox="1"/>
              <p:nvPr/>
            </p:nvSpPr>
            <p:spPr>
              <a:xfrm>
                <a:off x="1825290" y="336547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1999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ECB92-4331-41C2-9B33-BB5F5B6987DA}"/>
                  </a:ext>
                </a:extLst>
              </p:cNvPr>
              <p:cNvSpPr txBox="1"/>
              <p:nvPr/>
            </p:nvSpPr>
            <p:spPr>
              <a:xfrm>
                <a:off x="3188604" y="335022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2000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C6935A-FEA6-4E21-B9E2-92F3A23A22B0}"/>
                  </a:ext>
                </a:extLst>
              </p:cNvPr>
              <p:cNvSpPr txBox="1"/>
              <p:nvPr/>
            </p:nvSpPr>
            <p:spPr>
              <a:xfrm>
                <a:off x="4587731" y="336547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2001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65D3E6-CCAC-4BE4-9A27-1B5C65E8A64C}"/>
                  </a:ext>
                </a:extLst>
              </p:cNvPr>
              <p:cNvSpPr txBox="1"/>
              <p:nvPr/>
            </p:nvSpPr>
            <p:spPr>
              <a:xfrm>
                <a:off x="5901434" y="335022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2002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B1E268-37BC-4320-A068-A31BC31E9FAA}"/>
                  </a:ext>
                </a:extLst>
              </p:cNvPr>
              <p:cNvSpPr txBox="1"/>
              <p:nvPr/>
            </p:nvSpPr>
            <p:spPr>
              <a:xfrm>
                <a:off x="7293022" y="335022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2016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F69EBE-ED64-431B-B2C0-98380FFFFC10}"/>
                  </a:ext>
                </a:extLst>
              </p:cNvPr>
              <p:cNvSpPr txBox="1"/>
              <p:nvPr/>
            </p:nvSpPr>
            <p:spPr>
              <a:xfrm>
                <a:off x="8636965" y="336243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2020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2A8ACB-710B-4576-B9F6-51A4C2A6FF7F}"/>
                  </a:ext>
                </a:extLst>
              </p:cNvPr>
              <p:cNvSpPr txBox="1"/>
              <p:nvPr/>
            </p:nvSpPr>
            <p:spPr>
              <a:xfrm>
                <a:off x="10019009" y="336243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2021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59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7348CB-DCDE-4527-A2E3-3FA800F99140}"/>
              </a:ext>
            </a:extLst>
          </p:cNvPr>
          <p:cNvGraphicFramePr/>
          <p:nvPr/>
        </p:nvGraphicFramePr>
        <p:xfrm>
          <a:off x="309393" y="211347"/>
          <a:ext cx="11309134" cy="495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682CE5-0752-4010-BB4B-5F33459B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Goal &amp; Process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0D59C0-BF26-457A-97BF-BED29281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6369"/>
              </p:ext>
            </p:extLst>
          </p:nvPr>
        </p:nvGraphicFramePr>
        <p:xfrm>
          <a:off x="441685" y="2963796"/>
          <a:ext cx="11044550" cy="3383280"/>
        </p:xfrm>
        <a:graphic>
          <a:graphicData uri="http://schemas.openxmlformats.org/drawingml/2006/table">
            <a:tbl>
              <a:tblPr firstRow="1" bandRow="1">
                <a:tableStyleId>{274C6FDA-23D5-4332-9C60-A0638219160B}</a:tableStyleId>
              </a:tblPr>
              <a:tblGrid>
                <a:gridCol w="2706958">
                  <a:extLst>
                    <a:ext uri="{9D8B030D-6E8A-4147-A177-3AD203B41FA5}">
                      <a16:colId xmlns:a16="http://schemas.microsoft.com/office/drawing/2014/main" val="2558789283"/>
                    </a:ext>
                  </a:extLst>
                </a:gridCol>
                <a:gridCol w="2800332">
                  <a:extLst>
                    <a:ext uri="{9D8B030D-6E8A-4147-A177-3AD203B41FA5}">
                      <a16:colId xmlns:a16="http://schemas.microsoft.com/office/drawing/2014/main" val="1091839332"/>
                    </a:ext>
                  </a:extLst>
                </a:gridCol>
                <a:gridCol w="2652341">
                  <a:extLst>
                    <a:ext uri="{9D8B030D-6E8A-4147-A177-3AD203B41FA5}">
                      <a16:colId xmlns:a16="http://schemas.microsoft.com/office/drawing/2014/main" val="1036145245"/>
                    </a:ext>
                  </a:extLst>
                </a:gridCol>
                <a:gridCol w="2884919">
                  <a:extLst>
                    <a:ext uri="{9D8B030D-6E8A-4147-A177-3AD203B41FA5}">
                      <a16:colId xmlns:a16="http://schemas.microsoft.com/office/drawing/2014/main" val="1727093362"/>
                    </a:ext>
                  </a:extLst>
                </a:gridCol>
              </a:tblGrid>
              <a:tr h="25303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May/June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June/July 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July16 - September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October - ongoing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83172"/>
                  </a:ext>
                </a:extLst>
              </a:tr>
              <a:tr h="2864423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Overview of the strategic planning process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 timeline 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Conduct audit of the current strategic plan and current state analysis (AMSD Staff)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Identify Data sources </a:t>
                      </a:r>
                    </a:p>
                    <a:p>
                      <a:pPr marL="458788" lvl="4" indent="-182880"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Member district involvement </a:t>
                      </a:r>
                    </a:p>
                    <a:p>
                      <a:pPr marL="458788" lvl="4" indent="-182880"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Public education legislative action</a:t>
                      </a:r>
                    </a:p>
                    <a:p>
                      <a:pPr marL="468630" lvl="3" indent="-182880"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</a:t>
                      </a:r>
                    </a:p>
                    <a:p>
                      <a:pPr marL="468630" lvl="3" indent="-182880">
                        <a:buSzPct val="75000"/>
                        <a:buFont typeface="Courier New" panose="02070309020205020404" pitchFamily="49" charset="0"/>
                        <a:buChar char="o"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Conduct Interviews with AMSD Executive and Legislative Committee and other key stakeholders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Survey Members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Analyze interview, survey and data sources 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Refresh Vision and Mission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 strategic Priorities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Discuss belief statements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Create metrics to assess progress  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 one year goals</a:t>
                      </a: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 implementation plan </a:t>
                      </a:r>
                    </a:p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Develop communication and approval plan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Implement process to assess progress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Communicate progress on a regular bases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Assess quarterly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205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717477-0C3D-4C85-83DD-A7676332E1AC}"/>
              </a:ext>
            </a:extLst>
          </p:cNvPr>
          <p:cNvSpPr txBox="1"/>
          <p:nvPr/>
        </p:nvSpPr>
        <p:spPr>
          <a:xfrm>
            <a:off x="345017" y="1003778"/>
            <a:ext cx="11044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To ensure all stakeholders are aligned towards the Vision/Mission and that resources are allocated only towards activities that will achieve that goal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61C50-1D23-40E2-8F61-F770522A2E44}"/>
              </a:ext>
            </a:extLst>
          </p:cNvPr>
          <p:cNvSpPr/>
          <p:nvPr/>
        </p:nvSpPr>
        <p:spPr>
          <a:xfrm>
            <a:off x="4330460" y="6461185"/>
            <a:ext cx="3467819" cy="185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5"/>
          <p:cNvSpPr txBox="1"/>
          <p:nvPr/>
        </p:nvSpPr>
        <p:spPr>
          <a:xfrm>
            <a:off x="1605632" y="2238572"/>
            <a:ext cx="5342138" cy="1837365"/>
          </a:xfrm>
          <a:prstGeom prst="rect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27221"/>
                </a:solidFill>
                <a:latin typeface="Verdana"/>
                <a:ea typeface="Verdana"/>
                <a:cs typeface="Verdana"/>
                <a:sym typeface="Verdana"/>
              </a:rPr>
              <a:t>Mission  </a:t>
            </a:r>
            <a:endParaRPr sz="1400" b="0" i="0" u="none" strike="noStrike" cap="none">
              <a:solidFill>
                <a:srgbClr val="F272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What you do</a:t>
            </a:r>
            <a:endParaRPr sz="1600" b="1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The core of the organization 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Everything you do must attach to the mission 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May revisit &amp; change the mission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Board and staff responsibility </a:t>
            </a:r>
            <a:endParaRPr sz="1600" b="0" i="0" u="none" strike="noStrike" cap="none">
              <a:solidFill>
                <a:srgbClr val="1171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8" name="Google Shape;668;p45"/>
          <p:cNvSpPr txBox="1"/>
          <p:nvPr/>
        </p:nvSpPr>
        <p:spPr>
          <a:xfrm>
            <a:off x="3089817" y="153814"/>
            <a:ext cx="5342138" cy="1847018"/>
          </a:xfrm>
          <a:prstGeom prst="rect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27221"/>
                </a:solidFill>
                <a:latin typeface="Verdana"/>
                <a:ea typeface="Verdana"/>
                <a:cs typeface="Verdana"/>
                <a:sym typeface="Verdana"/>
              </a:rPr>
              <a:t>Vision </a:t>
            </a:r>
            <a:endParaRPr sz="1800" b="1" i="0" u="none" strike="noStrike" cap="none">
              <a:solidFill>
                <a:srgbClr val="F272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Why you do it</a:t>
            </a:r>
            <a:endParaRPr sz="1600" b="1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Lofty - Your aspirations 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What the organization is reaching for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1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Attached to core values</a:t>
            </a:r>
            <a:endParaRPr sz="1600" b="0" i="1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Rarely changes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Board Responsibility</a:t>
            </a:r>
            <a:endParaRPr sz="1600" b="0" i="0" u="none" strike="noStrike" cap="none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9" name="Google Shape;669;p45"/>
          <p:cNvSpPr txBox="1"/>
          <p:nvPr/>
        </p:nvSpPr>
        <p:spPr>
          <a:xfrm>
            <a:off x="260307" y="4381860"/>
            <a:ext cx="5342138" cy="1837366"/>
          </a:xfrm>
          <a:prstGeom prst="rect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27221"/>
                </a:solidFill>
                <a:latin typeface="Verdana"/>
                <a:ea typeface="Verdana"/>
                <a:cs typeface="Verdana"/>
                <a:sym typeface="Verdana"/>
              </a:rPr>
              <a:t>Strategic Priorities  </a:t>
            </a:r>
            <a:endParaRPr sz="1800" b="0" i="0" u="none" strike="noStrike" cap="none" dirty="0">
              <a:solidFill>
                <a:srgbClr val="F272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How you do it</a:t>
            </a:r>
            <a:endParaRPr sz="1600" b="1" i="0" u="none" strike="noStrike" cap="none" dirty="0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Fuel of the organization</a:t>
            </a:r>
            <a:endParaRPr sz="1600" b="0" i="0" u="none" strike="noStrike" cap="none" dirty="0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They propel the organization forward</a:t>
            </a:r>
            <a:endParaRPr sz="1600" b="0" i="0" u="none" strike="noStrike" cap="none" dirty="0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Operational plan is organized around these</a:t>
            </a:r>
            <a:endParaRPr sz="1600" b="0" i="0" u="none" strike="noStrike" cap="none" dirty="0">
              <a:solidFill>
                <a:srgbClr val="0077A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Tactical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7A2"/>
                </a:solidFill>
                <a:latin typeface="Verdana"/>
                <a:ea typeface="Verdana"/>
                <a:cs typeface="Verdana"/>
                <a:sym typeface="Verdana"/>
              </a:rPr>
              <a:t>Staff Responsibility</a:t>
            </a:r>
            <a:endParaRPr sz="1600" b="0" i="0" u="none" strike="noStrike" cap="none" dirty="0">
              <a:solidFill>
                <a:srgbClr val="0077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0" name="Google Shape;670;p45" descr="Rock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55138">
            <a:off x="6829002" y="2093094"/>
            <a:ext cx="4545730" cy="454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5" descr="Mo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820" y="326845"/>
            <a:ext cx="1436589" cy="1436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45"/>
          <p:cNvCxnSpPr/>
          <p:nvPr/>
        </p:nvCxnSpPr>
        <p:spPr>
          <a:xfrm>
            <a:off x="8431955" y="950937"/>
            <a:ext cx="1794611" cy="0"/>
          </a:xfrm>
          <a:prstGeom prst="straightConnector1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3" name="Google Shape;673;p45"/>
          <p:cNvCxnSpPr/>
          <p:nvPr/>
        </p:nvCxnSpPr>
        <p:spPr>
          <a:xfrm rot="10800000" flipH="1">
            <a:off x="6947770" y="2871285"/>
            <a:ext cx="1716082" cy="13138"/>
          </a:xfrm>
          <a:prstGeom prst="straightConnector1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4" name="Google Shape;674;p45"/>
          <p:cNvCxnSpPr/>
          <p:nvPr/>
        </p:nvCxnSpPr>
        <p:spPr>
          <a:xfrm>
            <a:off x="5602445" y="4765658"/>
            <a:ext cx="1975514" cy="0"/>
          </a:xfrm>
          <a:prstGeom prst="straightConnector1">
            <a:avLst/>
          </a:prstGeom>
          <a:noFill/>
          <a:ln w="19050" cap="flat" cmpd="sng">
            <a:solidFill>
              <a:srgbClr val="94DF4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FA7CBE-D0C8-4D16-8390-C5B9C7B90D4C}"/>
              </a:ext>
            </a:extLst>
          </p:cNvPr>
          <p:cNvSpPr/>
          <p:nvPr/>
        </p:nvSpPr>
        <p:spPr>
          <a:xfrm>
            <a:off x="4366817" y="6452558"/>
            <a:ext cx="3293440" cy="17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5A6B7-5CA5-4EC0-AC3B-437490B2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43" y="297570"/>
            <a:ext cx="10027707" cy="487433"/>
          </a:xfrm>
        </p:spPr>
        <p:txBody>
          <a:bodyPr/>
          <a:lstStyle/>
          <a:p>
            <a:r>
              <a:rPr lang="en-US" dirty="0"/>
              <a:t>Vision: </a:t>
            </a:r>
            <a:r>
              <a:rPr lang="en-US" dirty="0">
                <a:solidFill>
                  <a:schemeClr val="accent2"/>
                </a:solidFill>
              </a:rPr>
              <a:t>Why does AMSD exist?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F1ED-697D-4DF7-AEA8-1686C520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9141" y="1519778"/>
            <a:ext cx="4410829" cy="2012742"/>
          </a:xfrm>
        </p:spPr>
        <p:txBody>
          <a:bodyPr/>
          <a:lstStyle/>
          <a:p>
            <a:pPr marL="228600" indent="0"/>
            <a:r>
              <a:rPr lang="en-US" sz="2400" dirty="0"/>
              <a:t>Each and every student has access to an equitable and excellent public education.</a:t>
            </a:r>
          </a:p>
          <a:p>
            <a:pPr marL="228600" indent="0"/>
            <a:endParaRPr lang="en-US" sz="2400" b="1" dirty="0"/>
          </a:p>
          <a:p>
            <a:pPr marL="228600" indent="0"/>
            <a:r>
              <a:rPr lang="en-US" sz="2400" b="1" dirty="0"/>
              <a:t>  </a:t>
            </a:r>
          </a:p>
          <a:p>
            <a:pPr marL="228600" indent="0"/>
            <a:endParaRPr lang="en-US" sz="2400" b="1" dirty="0"/>
          </a:p>
          <a:p>
            <a:pPr marL="228600" indent="0"/>
            <a:endParaRPr lang="en-US" sz="2400" dirty="0"/>
          </a:p>
          <a:p>
            <a:pPr marL="228600" indent="0"/>
            <a:endParaRPr lang="en-US" sz="2400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07C2C1-852C-49FF-A074-62344DC11AD1}"/>
              </a:ext>
            </a:extLst>
          </p:cNvPr>
          <p:cNvSpPr txBox="1">
            <a:spLocks/>
          </p:cNvSpPr>
          <p:nvPr/>
        </p:nvSpPr>
        <p:spPr>
          <a:xfrm>
            <a:off x="229475" y="1160061"/>
            <a:ext cx="6990833" cy="55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AMSD Intends to create: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 highly engaged, fully informed, and knowledgeable membership acting as a collective voice for each and every student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Education-friendly policy and funding improvements that enable each and every student to achieve and will end the opportunity and achievement gaps.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Proactive, strategic legislative efforts that result in: 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Adequate funding and decreased mandates 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Improvement in education policy with more local control and flexibility in resource allocation </a:t>
            </a:r>
          </a:p>
          <a:p>
            <a:pPr marL="10287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Elimination of policies that are not effective or useful to districts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Increased access and efficiency through technology to disseminate information and advocate for AMSD’s mission.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51C1B-99CE-4E09-9025-CAE96F57D68A}"/>
              </a:ext>
            </a:extLst>
          </p:cNvPr>
          <p:cNvSpPr txBox="1"/>
          <p:nvPr/>
        </p:nvSpPr>
        <p:spPr>
          <a:xfrm>
            <a:off x="347872" y="771570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1C479-3828-479F-91F0-FD5FFA3A0C2A}"/>
              </a:ext>
            </a:extLst>
          </p:cNvPr>
          <p:cNvSpPr txBox="1"/>
          <p:nvPr/>
        </p:nvSpPr>
        <p:spPr>
          <a:xfrm>
            <a:off x="7489415" y="771570"/>
            <a:ext cx="23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A25C7A-2484-4BEB-A44D-AFD3CC23CDC6}"/>
              </a:ext>
            </a:extLst>
          </p:cNvPr>
          <p:cNvCxnSpPr>
            <a:cxnSpLocks/>
          </p:cNvCxnSpPr>
          <p:nvPr/>
        </p:nvCxnSpPr>
        <p:spPr>
          <a:xfrm>
            <a:off x="7409141" y="785003"/>
            <a:ext cx="0" cy="597810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A6B7-5CA5-4EC0-AC3B-437490B2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332077"/>
            <a:ext cx="10027707" cy="461666"/>
          </a:xfrm>
        </p:spPr>
        <p:txBody>
          <a:bodyPr/>
          <a:lstStyle/>
          <a:p>
            <a:r>
              <a:rPr lang="en-US" dirty="0"/>
              <a:t>Mission: </a:t>
            </a:r>
            <a:r>
              <a:rPr lang="en-US" dirty="0">
                <a:solidFill>
                  <a:schemeClr val="accent2"/>
                </a:solidFill>
              </a:rPr>
              <a:t>What does AMSD do?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F1ED-697D-4DF7-AEA8-1686C520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13" y="2208070"/>
            <a:ext cx="4960017" cy="2581727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sz="2400" dirty="0"/>
              <a:t>Advocate for metropolitan school districts so they can innovate and lead the transformation of public education.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0D16A-A429-4689-AD5C-0A4E47C29976}"/>
              </a:ext>
            </a:extLst>
          </p:cNvPr>
          <p:cNvSpPr txBox="1"/>
          <p:nvPr/>
        </p:nvSpPr>
        <p:spPr>
          <a:xfrm>
            <a:off x="281526" y="156528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E6CB1-7DE3-4BE7-8AB5-536D1CBFA135}"/>
              </a:ext>
            </a:extLst>
          </p:cNvPr>
          <p:cNvSpPr txBox="1"/>
          <p:nvPr/>
        </p:nvSpPr>
        <p:spPr>
          <a:xfrm>
            <a:off x="6475331" y="1533173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660952-A8B8-44B1-AEC5-0BFA799791AA}"/>
              </a:ext>
            </a:extLst>
          </p:cNvPr>
          <p:cNvSpPr txBox="1">
            <a:spLocks/>
          </p:cNvSpPr>
          <p:nvPr/>
        </p:nvSpPr>
        <p:spPr>
          <a:xfrm>
            <a:off x="345018" y="2240181"/>
            <a:ext cx="4991158" cy="233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2400" dirty="0"/>
              <a:t>The mission of AMSD is to advocate for metropolitan school districts and advance legislation that supports student achievement.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A7F01-BBA0-4FEA-ADB6-FCEDC889D0E3}"/>
              </a:ext>
            </a:extLst>
          </p:cNvPr>
          <p:cNvSpPr/>
          <p:nvPr/>
        </p:nvSpPr>
        <p:spPr>
          <a:xfrm>
            <a:off x="4366817" y="6452558"/>
            <a:ext cx="3293440" cy="17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6CB31B-196E-44B1-80D8-687AC32D5102}"/>
              </a:ext>
            </a:extLst>
          </p:cNvPr>
          <p:cNvCxnSpPr>
            <a:cxnSpLocks/>
          </p:cNvCxnSpPr>
          <p:nvPr/>
        </p:nvCxnSpPr>
        <p:spPr>
          <a:xfrm>
            <a:off x="6080429" y="1440703"/>
            <a:ext cx="31141" cy="377864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9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06C78-05DD-467A-A285-019DD30B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89" y="1336323"/>
            <a:ext cx="5192092" cy="5215056"/>
          </a:xfrm>
          <a:ln>
            <a:noFill/>
          </a:ln>
        </p:spPr>
        <p:txBody>
          <a:bodyPr/>
          <a:lstStyle/>
          <a:p>
            <a:pPr marL="288925" indent="-17621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Advocate for funding and policies that *</a:t>
            </a:r>
            <a:r>
              <a:rPr lang="en-US" i="1" dirty="0"/>
              <a:t>respect local control and </a:t>
            </a:r>
            <a:r>
              <a:rPr lang="en-US" dirty="0"/>
              <a:t>empower districts to meet the needs of each and every student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 opportunities for school district leaders to collaborate, innovate, generate solutions, and share best practices.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Generate nonpartisan research, data and legislative updates that assist AMSD members to effectively advocate for our school districts and students. 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Advance the work of Reimagine Minnesota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A22FE-D3B8-4D54-881E-C7E65CC6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8" y="332076"/>
            <a:ext cx="11290975" cy="776139"/>
          </a:xfrm>
        </p:spPr>
        <p:txBody>
          <a:bodyPr/>
          <a:lstStyle/>
          <a:p>
            <a:r>
              <a:rPr lang="en-US" dirty="0"/>
              <a:t>Strategic Directions: </a:t>
            </a:r>
            <a:r>
              <a:rPr lang="en-US" dirty="0">
                <a:solidFill>
                  <a:schemeClr val="accent2"/>
                </a:solidFill>
              </a:rPr>
              <a:t>How does AMSD Support its Mission?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BBEBB-57F7-4631-8B2A-0670F3E2B42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5017" y="1292844"/>
            <a:ext cx="5596647" cy="5215056"/>
          </a:xfrm>
          <a:ln>
            <a:noFill/>
          </a:ln>
        </p:spPr>
        <p:txBody>
          <a:bodyPr/>
          <a:lstStyle/>
          <a:p>
            <a:pPr marL="288925" indent="-17621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Advocate and lobby for funding and policies that respect local-control and enable districts to successfully meet the needs of each and every student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internal connections and a collective voice, while fostering external partnerships, to provide for local control and flexibility in resource allocation. 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and engage members in our mission, utilizing technology, innovation and AMSD resources to provide research-based information and tools.</a:t>
            </a:r>
          </a:p>
          <a:p>
            <a:pPr marL="288925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the work of Reimagine Minnesota to ensure that each and every student has the opportunity to attend a school that provides an equitable and excellent education that allows them to reach their full potential </a:t>
            </a:r>
          </a:p>
          <a:p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30F2605-8C9C-4E0C-ACBE-AD712DE4E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33765"/>
              </p:ext>
            </p:extLst>
          </p:nvPr>
        </p:nvGraphicFramePr>
        <p:xfrm>
          <a:off x="6340389" y="6145795"/>
          <a:ext cx="2305745" cy="304800"/>
        </p:xfrm>
        <a:graphic>
          <a:graphicData uri="http://schemas.openxmlformats.org/drawingml/2006/table">
            <a:tbl>
              <a:tblPr firstRow="1" bandRow="1">
                <a:tableStyleId>{274C6FDA-23D5-4332-9C60-A0638219160B}</a:tableStyleId>
              </a:tblPr>
              <a:tblGrid>
                <a:gridCol w="2305745">
                  <a:extLst>
                    <a:ext uri="{9D8B030D-6E8A-4147-A177-3AD203B41FA5}">
                      <a16:colId xmlns:a16="http://schemas.microsoft.com/office/drawing/2014/main" val="3303026664"/>
                    </a:ext>
                  </a:extLst>
                </a:gridCol>
              </a:tblGrid>
              <a:tr h="227184">
                <a:tc>
                  <a:txBody>
                    <a:bodyPr/>
                    <a:lstStyle/>
                    <a:p>
                      <a:r>
                        <a:rPr lang="en-US" i="1" dirty="0"/>
                        <a:t>*for further discussion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892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4EDEF4-C2C7-4C1D-B9A8-071FE816AD03}"/>
              </a:ext>
            </a:extLst>
          </p:cNvPr>
          <p:cNvSpPr txBox="1"/>
          <p:nvPr/>
        </p:nvSpPr>
        <p:spPr>
          <a:xfrm>
            <a:off x="217555" y="862105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6ACD1-955E-4766-A32E-D66B85FF852C}"/>
              </a:ext>
            </a:extLst>
          </p:cNvPr>
          <p:cNvSpPr txBox="1"/>
          <p:nvPr/>
        </p:nvSpPr>
        <p:spPr>
          <a:xfrm>
            <a:off x="6219810" y="870731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9BE58-CF08-4560-927D-33CBF460D4D0}"/>
              </a:ext>
            </a:extLst>
          </p:cNvPr>
          <p:cNvSpPr/>
          <p:nvPr/>
        </p:nvSpPr>
        <p:spPr>
          <a:xfrm>
            <a:off x="4366817" y="6452558"/>
            <a:ext cx="3293440" cy="17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8CEB07-B1B3-4E5A-BE9B-251A580A18F5}"/>
              </a:ext>
            </a:extLst>
          </p:cNvPr>
          <p:cNvCxnSpPr>
            <a:cxnSpLocks/>
          </p:cNvCxnSpPr>
          <p:nvPr/>
        </p:nvCxnSpPr>
        <p:spPr>
          <a:xfrm>
            <a:off x="6101352" y="974506"/>
            <a:ext cx="62282" cy="565058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8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22FE-D3B8-4D54-881E-C7E65CC6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AMSD Believe?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06C78-05DD-467A-A285-019DD30B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17" y="1242818"/>
            <a:ext cx="10343112" cy="4183198"/>
          </a:xfrm>
        </p:spPr>
        <p:txBody>
          <a:bodyPr/>
          <a:lstStyle/>
          <a:p>
            <a:pPr marL="288925" indent="-288925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8925" indent="-288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Minnesota’s future prosperity is dependent upon the success of each and every student </a:t>
            </a:r>
          </a:p>
          <a:p>
            <a:pPr marL="288925" indent="-288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Public education must be the highest priority of state government </a:t>
            </a:r>
          </a:p>
          <a:p>
            <a:pPr marL="288925" indent="-288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 education policy and resource allocation must recognize and support the unique needs of metropolitan districts </a:t>
            </a:r>
          </a:p>
          <a:p>
            <a:pPr marL="288925" indent="-288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collective and consistent voice of member districts is critical to achieving our mission.</a:t>
            </a:r>
          </a:p>
          <a:p>
            <a:pPr marL="288925" indent="-2889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lnSpc>
                <a:spcPct val="100000"/>
              </a:lnSpc>
            </a:pPr>
            <a:r>
              <a:rPr lang="en-US" sz="1800" dirty="0"/>
              <a:t>*Should we include non-partisan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F9854F-D809-4C7F-9C61-34A239200318}"/>
              </a:ext>
            </a:extLst>
          </p:cNvPr>
          <p:cNvSpPr/>
          <p:nvPr/>
        </p:nvSpPr>
        <p:spPr>
          <a:xfrm rot="1147434">
            <a:off x="10566208" y="3507199"/>
            <a:ext cx="1204113" cy="2777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E6EEA-35DE-4F93-8FDF-B5F7312E8325}"/>
              </a:ext>
            </a:extLst>
          </p:cNvPr>
          <p:cNvSpPr/>
          <p:nvPr/>
        </p:nvSpPr>
        <p:spPr>
          <a:xfrm>
            <a:off x="4330460" y="6461185"/>
            <a:ext cx="3467819" cy="185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852E-2169-4235-BCAA-7706FAF1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C468-0C43-44DB-80BA-088450A7C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16" y="1281906"/>
            <a:ext cx="8324531" cy="4294187"/>
          </a:xfrm>
        </p:spPr>
        <p:txBody>
          <a:bodyPr/>
          <a:lstStyle/>
          <a:p>
            <a:pPr marL="5715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 metrics to assess progress </a:t>
            </a:r>
          </a:p>
          <a:p>
            <a:pPr marL="5715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one year goals  </a:t>
            </a:r>
          </a:p>
          <a:p>
            <a:pPr marL="5715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time line for board approval and implementation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605C-256B-4E33-90EA-1D2C17DE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3" t="14969" r="29246" b="42130"/>
          <a:stretch/>
        </p:blipFill>
        <p:spPr>
          <a:xfrm>
            <a:off x="9585056" y="4628147"/>
            <a:ext cx="2061713" cy="1895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421477-DCC2-439D-B2A5-F4B2CF25A519}"/>
              </a:ext>
            </a:extLst>
          </p:cNvPr>
          <p:cNvSpPr/>
          <p:nvPr/>
        </p:nvSpPr>
        <p:spPr>
          <a:xfrm>
            <a:off x="4330460" y="6461185"/>
            <a:ext cx="3467819" cy="185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6762"/>
      </p:ext>
    </p:extLst>
  </p:cSld>
  <p:clrMapOvr>
    <a:masterClrMapping/>
  </p:clrMapOvr>
</p:sld>
</file>

<file path=ppt/theme/theme1.xml><?xml version="1.0" encoding="utf-8"?>
<a:theme xmlns:a="http://schemas.openxmlformats.org/drawingml/2006/main" name="ACN_COR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A2"/>
      </a:accent1>
      <a:accent2>
        <a:srgbClr val="F27221"/>
      </a:accent2>
      <a:accent3>
        <a:srgbClr val="94DF41"/>
      </a:accent3>
      <a:accent4>
        <a:srgbClr val="A4A4A4"/>
      </a:accent4>
      <a:accent5>
        <a:srgbClr val="0077A2"/>
      </a:accent5>
      <a:accent6>
        <a:srgbClr val="F27221"/>
      </a:accent6>
      <a:hlink>
        <a:srgbClr val="0563C1"/>
      </a:hlink>
      <a:folHlink>
        <a:srgbClr val="AEAB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N_COR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A2"/>
      </a:accent1>
      <a:accent2>
        <a:srgbClr val="F27221"/>
      </a:accent2>
      <a:accent3>
        <a:srgbClr val="94DF41"/>
      </a:accent3>
      <a:accent4>
        <a:srgbClr val="A4A4A4"/>
      </a:accent4>
      <a:accent5>
        <a:srgbClr val="0077A2"/>
      </a:accent5>
      <a:accent6>
        <a:srgbClr val="F27221"/>
      </a:accent6>
      <a:hlink>
        <a:srgbClr val="0563C1"/>
      </a:hlink>
      <a:folHlink>
        <a:srgbClr val="AEAB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29512</TotalTime>
  <Words>816</Words>
  <Application>Microsoft Macintosh PowerPoint</Application>
  <PresentationFormat>Widescreen</PresentationFormat>
  <Paragraphs>121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Verdana</vt:lpstr>
      <vt:lpstr>Courier New</vt:lpstr>
      <vt:lpstr>Century Gothic</vt:lpstr>
      <vt:lpstr>Georgia</vt:lpstr>
      <vt:lpstr>Calibri</vt:lpstr>
      <vt:lpstr>ACN_CORE</vt:lpstr>
      <vt:lpstr>1_ACN_CORE</vt:lpstr>
      <vt:lpstr>Strategic Planning Discussion</vt:lpstr>
      <vt:lpstr>AMSD History </vt:lpstr>
      <vt:lpstr>Strategic Planning Goal &amp; Process</vt:lpstr>
      <vt:lpstr>PowerPoint Presentation</vt:lpstr>
      <vt:lpstr>Vision: Why does AMSD exist?  </vt:lpstr>
      <vt:lpstr>Mission: What does AMSD do?   </vt:lpstr>
      <vt:lpstr>Strategic Directions: How does AMSD Support its Mission? </vt:lpstr>
      <vt:lpstr>What does AMSD Believe?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MASBO  Leadership Academy</dc:title>
  <dc:creator>Lisa Anderson</dc:creator>
  <cp:lastModifiedBy>Scott Croonquist</cp:lastModifiedBy>
  <cp:revision>200</cp:revision>
  <cp:lastPrinted>2021-08-25T15:24:52Z</cp:lastPrinted>
  <dcterms:modified xsi:type="dcterms:W3CDTF">2021-08-25T15:29:49Z</dcterms:modified>
</cp:coreProperties>
</file>