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Proficient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Sheet1!$A$2:$A$28</c:f>
              <c:numCache>
                <c:formatCode>General</c:formatCode>
                <c:ptCount val="27"/>
                <c:pt idx="0">
                  <c:v>3</c:v>
                </c:pt>
                <c:pt idx="1">
                  <c:v>8</c:v>
                </c:pt>
                <c:pt idx="2">
                  <c:v>13</c:v>
                </c:pt>
                <c:pt idx="3">
                  <c:v>18</c:v>
                </c:pt>
                <c:pt idx="4">
                  <c:v>23</c:v>
                </c:pt>
                <c:pt idx="5">
                  <c:v>28</c:v>
                </c:pt>
                <c:pt idx="6">
                  <c:v>33</c:v>
                </c:pt>
                <c:pt idx="7">
                  <c:v>38</c:v>
                </c:pt>
                <c:pt idx="8">
                  <c:v>43</c:v>
                </c:pt>
                <c:pt idx="9">
                  <c:v>48</c:v>
                </c:pt>
                <c:pt idx="10">
                  <c:v>53</c:v>
                </c:pt>
                <c:pt idx="11">
                  <c:v>58</c:v>
                </c:pt>
                <c:pt idx="12">
                  <c:v>63</c:v>
                </c:pt>
                <c:pt idx="13">
                  <c:v>68</c:v>
                </c:pt>
                <c:pt idx="14">
                  <c:v>73</c:v>
                </c:pt>
                <c:pt idx="15">
                  <c:v>78</c:v>
                </c:pt>
                <c:pt idx="16">
                  <c:v>83</c:v>
                </c:pt>
                <c:pt idx="17">
                  <c:v>88</c:v>
                </c:pt>
                <c:pt idx="18">
                  <c:v>93</c:v>
                </c:pt>
                <c:pt idx="19">
                  <c:v>98</c:v>
                </c:pt>
                <c:pt idx="20">
                  <c:v>103</c:v>
                </c:pt>
                <c:pt idx="21">
                  <c:v>108</c:v>
                </c:pt>
                <c:pt idx="22">
                  <c:v>113</c:v>
                </c:pt>
                <c:pt idx="23">
                  <c:v>118</c:v>
                </c:pt>
                <c:pt idx="24">
                  <c:v>123</c:v>
                </c:pt>
                <c:pt idx="25">
                  <c:v>128</c:v>
                </c:pt>
                <c:pt idx="26">
                  <c:v>133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12</c:v>
                </c:pt>
                <c:pt idx="1">
                  <c:v>11</c:v>
                </c:pt>
                <c:pt idx="2">
                  <c:v>11</c:v>
                </c:pt>
                <c:pt idx="3">
                  <c:v>9</c:v>
                </c:pt>
                <c:pt idx="4">
                  <c:v>13</c:v>
                </c:pt>
                <c:pt idx="5">
                  <c:v>10</c:v>
                </c:pt>
                <c:pt idx="6">
                  <c:v>15</c:v>
                </c:pt>
                <c:pt idx="7">
                  <c:v>12</c:v>
                </c:pt>
                <c:pt idx="8">
                  <c:v>15</c:v>
                </c:pt>
                <c:pt idx="9">
                  <c:v>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Partially Proficient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Sheet1!$A$2:$A$28</c:f>
              <c:numCache>
                <c:formatCode>General</c:formatCode>
                <c:ptCount val="27"/>
                <c:pt idx="0">
                  <c:v>3</c:v>
                </c:pt>
                <c:pt idx="1">
                  <c:v>8</c:v>
                </c:pt>
                <c:pt idx="2">
                  <c:v>13</c:v>
                </c:pt>
                <c:pt idx="3">
                  <c:v>18</c:v>
                </c:pt>
                <c:pt idx="4">
                  <c:v>23</c:v>
                </c:pt>
                <c:pt idx="5">
                  <c:v>28</c:v>
                </c:pt>
                <c:pt idx="6">
                  <c:v>33</c:v>
                </c:pt>
                <c:pt idx="7">
                  <c:v>38</c:v>
                </c:pt>
                <c:pt idx="8">
                  <c:v>43</c:v>
                </c:pt>
                <c:pt idx="9">
                  <c:v>48</c:v>
                </c:pt>
                <c:pt idx="10">
                  <c:v>53</c:v>
                </c:pt>
                <c:pt idx="11">
                  <c:v>58</c:v>
                </c:pt>
                <c:pt idx="12">
                  <c:v>63</c:v>
                </c:pt>
                <c:pt idx="13">
                  <c:v>68</c:v>
                </c:pt>
                <c:pt idx="14">
                  <c:v>73</c:v>
                </c:pt>
                <c:pt idx="15">
                  <c:v>78</c:v>
                </c:pt>
                <c:pt idx="16">
                  <c:v>83</c:v>
                </c:pt>
                <c:pt idx="17">
                  <c:v>88</c:v>
                </c:pt>
                <c:pt idx="18">
                  <c:v>93</c:v>
                </c:pt>
                <c:pt idx="19">
                  <c:v>98</c:v>
                </c:pt>
                <c:pt idx="20">
                  <c:v>103</c:v>
                </c:pt>
                <c:pt idx="21">
                  <c:v>108</c:v>
                </c:pt>
                <c:pt idx="22">
                  <c:v>113</c:v>
                </c:pt>
                <c:pt idx="23">
                  <c:v>118</c:v>
                </c:pt>
                <c:pt idx="24">
                  <c:v>123</c:v>
                </c:pt>
                <c:pt idx="25">
                  <c:v>128</c:v>
                </c:pt>
                <c:pt idx="26">
                  <c:v>133</c:v>
                </c:pt>
              </c:numCache>
            </c:numRef>
          </c:cat>
          <c:val>
            <c:numRef>
              <c:f>Sheet1!$C$2:$C$28</c:f>
              <c:numCache>
                <c:formatCode>General</c:formatCode>
                <c:ptCount val="27"/>
                <c:pt idx="10">
                  <c:v>18</c:v>
                </c:pt>
                <c:pt idx="11">
                  <c:v>15</c:v>
                </c:pt>
                <c:pt idx="12">
                  <c:v>22</c:v>
                </c:pt>
                <c:pt idx="13">
                  <c:v>28</c:v>
                </c:pt>
                <c:pt idx="14">
                  <c:v>40</c:v>
                </c:pt>
                <c:pt idx="15">
                  <c:v>37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Proficient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numRef>
              <c:f>Sheet1!$A$2:$A$28</c:f>
              <c:numCache>
                <c:formatCode>General</c:formatCode>
                <c:ptCount val="27"/>
                <c:pt idx="0">
                  <c:v>3</c:v>
                </c:pt>
                <c:pt idx="1">
                  <c:v>8</c:v>
                </c:pt>
                <c:pt idx="2">
                  <c:v>13</c:v>
                </c:pt>
                <c:pt idx="3">
                  <c:v>18</c:v>
                </c:pt>
                <c:pt idx="4">
                  <c:v>23</c:v>
                </c:pt>
                <c:pt idx="5">
                  <c:v>28</c:v>
                </c:pt>
                <c:pt idx="6">
                  <c:v>33</c:v>
                </c:pt>
                <c:pt idx="7">
                  <c:v>38</c:v>
                </c:pt>
                <c:pt idx="8">
                  <c:v>43</c:v>
                </c:pt>
                <c:pt idx="9">
                  <c:v>48</c:v>
                </c:pt>
                <c:pt idx="10">
                  <c:v>53</c:v>
                </c:pt>
                <c:pt idx="11">
                  <c:v>58</c:v>
                </c:pt>
                <c:pt idx="12">
                  <c:v>63</c:v>
                </c:pt>
                <c:pt idx="13">
                  <c:v>68</c:v>
                </c:pt>
                <c:pt idx="14">
                  <c:v>73</c:v>
                </c:pt>
                <c:pt idx="15">
                  <c:v>78</c:v>
                </c:pt>
                <c:pt idx="16">
                  <c:v>83</c:v>
                </c:pt>
                <c:pt idx="17">
                  <c:v>88</c:v>
                </c:pt>
                <c:pt idx="18">
                  <c:v>93</c:v>
                </c:pt>
                <c:pt idx="19">
                  <c:v>98</c:v>
                </c:pt>
                <c:pt idx="20">
                  <c:v>103</c:v>
                </c:pt>
                <c:pt idx="21">
                  <c:v>108</c:v>
                </c:pt>
                <c:pt idx="22">
                  <c:v>113</c:v>
                </c:pt>
                <c:pt idx="23">
                  <c:v>118</c:v>
                </c:pt>
                <c:pt idx="24">
                  <c:v>123</c:v>
                </c:pt>
                <c:pt idx="25">
                  <c:v>128</c:v>
                </c:pt>
                <c:pt idx="26">
                  <c:v>133</c:v>
                </c:pt>
              </c:numCache>
            </c:numRef>
          </c:cat>
          <c:val>
            <c:numRef>
              <c:f>Sheet1!$D$2:$D$28</c:f>
              <c:numCache>
                <c:formatCode>General</c:formatCode>
                <c:ptCount val="27"/>
                <c:pt idx="16">
                  <c:v>47</c:v>
                </c:pt>
                <c:pt idx="17">
                  <c:v>45</c:v>
                </c:pt>
                <c:pt idx="18">
                  <c:v>54</c:v>
                </c:pt>
                <c:pt idx="19">
                  <c:v>49</c:v>
                </c:pt>
                <c:pt idx="20">
                  <c:v>52</c:v>
                </c:pt>
                <c:pt idx="21">
                  <c:v>52</c:v>
                </c:pt>
                <c:pt idx="22">
                  <c:v>23</c:v>
                </c:pt>
                <c:pt idx="23">
                  <c:v>15</c:v>
                </c:pt>
                <c:pt idx="24">
                  <c:v>17</c:v>
                </c:pt>
                <c:pt idx="25">
                  <c:v>18</c:v>
                </c:pt>
                <c:pt idx="2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375040"/>
        <c:axId val="258376832"/>
      </c:barChart>
      <c:catAx>
        <c:axId val="25837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8376832"/>
        <c:crosses val="autoZero"/>
        <c:auto val="1"/>
        <c:lblAlgn val="ctr"/>
        <c:lblOffset val="100"/>
        <c:noMultiLvlLbl val="0"/>
      </c:catAx>
      <c:valAx>
        <c:axId val="25837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837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Alphabetics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Washburn</c:v>
                </c:pt>
                <c:pt idx="1">
                  <c:v>District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0.46200000000000002</c:v>
                </c:pt>
                <c:pt idx="1">
                  <c:v>0.57599999999999996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Phonological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Washburn</c:v>
                </c:pt>
                <c:pt idx="1">
                  <c:v>District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0.52300000000000002</c:v>
                </c:pt>
                <c:pt idx="1">
                  <c:v>0.55500000000000005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Language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Washburn</c:v>
                </c:pt>
                <c:pt idx="1">
                  <c:v>District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0.6</c:v>
                </c:pt>
                <c:pt idx="1">
                  <c:v>0.56499999999999995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730624"/>
        <c:axId val="258732416"/>
      </c:barChart>
      <c:catAx>
        <c:axId val="258730624"/>
        <c:scaling>
          <c:orientation val="minMax"/>
        </c:scaling>
        <c:delete val="0"/>
        <c:axPos val="b"/>
        <c:majorTickMark val="none"/>
        <c:minorTickMark val="none"/>
        <c:tickLblPos val="nextTo"/>
        <c:crossAx val="258732416"/>
        <c:crosses val="autoZero"/>
        <c:auto val="1"/>
        <c:lblAlgn val="ctr"/>
        <c:lblOffset val="100"/>
        <c:noMultiLvlLbl val="0"/>
      </c:catAx>
      <c:valAx>
        <c:axId val="2587324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Percent Proficient</a:t>
                </a:r>
              </a:p>
            </c:rich>
          </c:tx>
          <c:layout/>
          <c:overlay val="0"/>
        </c:title>
        <c:numFmt formatCode="0.0%" sourceLinked="1"/>
        <c:majorTickMark val="none"/>
        <c:minorTickMark val="none"/>
        <c:tickLblPos val="nextTo"/>
        <c:crossAx val="2587306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0.41667</cdr:x>
      <cdr:y>0.26938</cdr:y>
    </cdr:from>
    <cdr:to>
      <cdr:x>0.61111</cdr:x>
      <cdr:y>0.33672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9000" y="1219200"/>
          <a:ext cx="1600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0.37037</cdr:x>
      <cdr:y>0.1852</cdr:y>
    </cdr:from>
    <cdr:to>
      <cdr:x>0.48148</cdr:x>
      <cdr:y>0.38723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48000" y="838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50-79 = Partially Proficient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0.78704</cdr:x>
      <cdr:y>0.06734</cdr:y>
    </cdr:from>
    <cdr:to>
      <cdr:x>0.89815</cdr:x>
      <cdr:y>0.26938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77000" y="30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80-135 = Proficient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0.42593</cdr:x>
      <cdr:y>0.25254</cdr:y>
    </cdr:from>
    <cdr:to>
      <cdr:x>0.53704</cdr:x>
      <cdr:y>0.45458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05200" y="1143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33.5%</a:t>
          </a:r>
          <a:endParaRPr lang="en-US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91E-7FFF-40C8-B87A-7C6D9A9EC73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2E7-B7DE-4CA2-B638-7C873322C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5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91E-7FFF-40C8-B87A-7C6D9A9EC73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2E7-B7DE-4CA2-B638-7C873322C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8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91E-7FFF-40C8-B87A-7C6D9A9EC73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2E7-B7DE-4CA2-B638-7C873322C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8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91E-7FFF-40C8-B87A-7C6D9A9EC73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2E7-B7DE-4CA2-B638-7C873322C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9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91E-7FFF-40C8-B87A-7C6D9A9EC73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2E7-B7DE-4CA2-B638-7C873322C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8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91E-7FFF-40C8-B87A-7C6D9A9EC73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2E7-B7DE-4CA2-B638-7C873322C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3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91E-7FFF-40C8-B87A-7C6D9A9EC73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2E7-B7DE-4CA2-B638-7C873322C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1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91E-7FFF-40C8-B87A-7C6D9A9EC73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2E7-B7DE-4CA2-B638-7C873322C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6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91E-7FFF-40C8-B87A-7C6D9A9EC73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2E7-B7DE-4CA2-B638-7C873322C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5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91E-7FFF-40C8-B87A-7C6D9A9EC73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2E7-B7DE-4CA2-B638-7C873322C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2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191E-7FFF-40C8-B87A-7C6D9A9EC73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D2E7-B7DE-4CA2-B638-7C873322C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0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A191E-7FFF-40C8-B87A-7C6D9A9EC73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0D2E7-B7DE-4CA2-B638-7C873322C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harts.intensiveintervention.org/chart/academic-screen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yslexiaida.org/dyslexia-assessment-what-is-it-and-how-can-it-hel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Sv9H8ULvUg" TargetMode="External"/><Relationship Id="rId2" Type="http://schemas.openxmlformats.org/officeDocument/2006/relationships/hyperlink" Target="https://www.youtube.com/watch?v=O-e7xLs7_j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BPS Screening Tools for Dyslexia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2019</a:t>
            </a:r>
          </a:p>
          <a:p>
            <a:r>
              <a:rPr lang="en-US" dirty="0" smtClean="0"/>
              <a:t>Research, Evaluation &amp; Assessment</a:t>
            </a:r>
          </a:p>
          <a:p>
            <a:r>
              <a:rPr lang="en-US" dirty="0" smtClean="0"/>
              <a:t>David Heistad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22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Bloomington Early Kindergarten Assessment (BEKA)</a:t>
            </a:r>
            <a:br>
              <a:rPr lang="en-US" sz="2400" dirty="0"/>
            </a:br>
            <a:r>
              <a:rPr lang="en-US" sz="2400" dirty="0" smtClean="0"/>
              <a:t>Literacy Items </a:t>
            </a:r>
            <a:r>
              <a:rPr lang="en-US" sz="2400" dirty="0"/>
              <a:t>– Correlation with </a:t>
            </a:r>
            <a:r>
              <a:rPr lang="en-US" sz="2400" dirty="0" smtClean="0"/>
              <a:t>Grade 1 Fall MPG Reading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b="1" u="sng" dirty="0"/>
              <a:t>LETTER RECOGNITION </a:t>
            </a:r>
            <a:r>
              <a:rPr lang="en-US" sz="5600" b="1" u="sng" dirty="0" err="1"/>
              <a:t>r</a:t>
            </a:r>
            <a:r>
              <a:rPr lang="en-US" sz="5600" b="1" u="sng" baseline="-25000" dirty="0" err="1"/>
              <a:t>xy</a:t>
            </a:r>
            <a:r>
              <a:rPr lang="en-US" sz="5600" b="1" u="sng" dirty="0"/>
              <a:t> = .474</a:t>
            </a:r>
            <a:endParaRPr lang="en-US" sz="5600" dirty="0"/>
          </a:p>
          <a:p>
            <a:pPr marL="0" indent="0">
              <a:buNone/>
            </a:pPr>
            <a:r>
              <a:rPr lang="en-US" sz="5600" dirty="0"/>
              <a:t>Score 1 point for each letter named correctly. (Put a slash through incorrect/ unknown letters)</a:t>
            </a:r>
          </a:p>
          <a:p>
            <a:r>
              <a:rPr lang="en-US" sz="5600" b="1" dirty="0"/>
              <a:t>M  P  B  S  T    A  H  E  D  C    N  I  J  F  V    L  Y  R  X  G    W  O  Z  K  Q  </a:t>
            </a:r>
            <a:r>
              <a:rPr lang="en-US" sz="5600" b="1" dirty="0" smtClean="0"/>
              <a:t>U</a:t>
            </a:r>
            <a:r>
              <a:rPr lang="en-US" sz="5600" b="1" dirty="0"/>
              <a:t> </a:t>
            </a:r>
            <a:r>
              <a:rPr lang="en-US" sz="5600" b="1" dirty="0" smtClean="0"/>
              <a:t>      		_____/</a:t>
            </a:r>
            <a:r>
              <a:rPr lang="en-US" sz="5600" b="1" dirty="0"/>
              <a:t>26</a:t>
            </a:r>
            <a:endParaRPr lang="en-US" sz="5600" dirty="0"/>
          </a:p>
          <a:p>
            <a:r>
              <a:rPr lang="en-US" sz="5600" b="1" dirty="0"/>
              <a:t>m  p  b  s   t    a   h  e  d   c    n  I  j   f  v     l  y   r   x   g     w   o  z   k  q  </a:t>
            </a:r>
            <a:r>
              <a:rPr lang="en-US" sz="5600" b="1" dirty="0" smtClean="0"/>
              <a:t>u</a:t>
            </a:r>
            <a:r>
              <a:rPr lang="en-US" sz="5600" b="1" dirty="0"/>
              <a:t> </a:t>
            </a:r>
            <a:r>
              <a:rPr lang="en-US" sz="5600" b="1" dirty="0" smtClean="0"/>
              <a:t>     	 	_____/26</a:t>
            </a:r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b="1" u="sng" dirty="0"/>
              <a:t>SOUND RECOGNITION </a:t>
            </a:r>
            <a:r>
              <a:rPr lang="en-US" sz="5600" b="1" u="sng" dirty="0" err="1"/>
              <a:t>r</a:t>
            </a:r>
            <a:r>
              <a:rPr lang="en-US" sz="5600" b="1" u="sng" baseline="-25000" dirty="0" err="1"/>
              <a:t>xy</a:t>
            </a:r>
            <a:r>
              <a:rPr lang="en-US" sz="5600" b="1" u="sng" dirty="0"/>
              <a:t> = .484</a:t>
            </a:r>
            <a:endParaRPr lang="en-US" sz="5600" dirty="0"/>
          </a:p>
          <a:p>
            <a:pPr marL="0" indent="0">
              <a:buNone/>
            </a:pPr>
            <a:r>
              <a:rPr lang="en-US" sz="5600" dirty="0"/>
              <a:t>Score 1 point for each sound produced correctly. (Put a slash through incorrect/ unknown sounds)</a:t>
            </a:r>
          </a:p>
          <a:p>
            <a:r>
              <a:rPr lang="en-US" sz="5600" b="1" dirty="0"/>
              <a:t>m  p  b  s   t    a   h  e  d   c    n  I  j   f  v     l  y   r   x   g     w   o  z   k  q  </a:t>
            </a:r>
            <a:r>
              <a:rPr lang="en-US" sz="5600" b="1" dirty="0" smtClean="0"/>
              <a:t>u</a:t>
            </a:r>
            <a:r>
              <a:rPr lang="en-US" sz="5600" b="1" dirty="0"/>
              <a:t> </a:t>
            </a:r>
            <a:r>
              <a:rPr lang="en-US" sz="5600" b="1" dirty="0" smtClean="0"/>
              <a:t>      		_____/26</a:t>
            </a:r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b="1" u="sng" dirty="0"/>
              <a:t>BEGINNING SOUNDS </a:t>
            </a:r>
            <a:r>
              <a:rPr lang="en-US" sz="5600" b="1" u="sng" dirty="0" err="1"/>
              <a:t>r</a:t>
            </a:r>
            <a:r>
              <a:rPr lang="en-US" sz="5600" b="1" u="sng" baseline="-25000" dirty="0" err="1"/>
              <a:t>xy</a:t>
            </a:r>
            <a:r>
              <a:rPr lang="en-US" sz="5600" b="1" u="sng" dirty="0"/>
              <a:t> = .425</a:t>
            </a:r>
            <a:endParaRPr lang="en-US" sz="5600" dirty="0"/>
          </a:p>
          <a:p>
            <a:pPr marL="0" indent="0">
              <a:buNone/>
            </a:pPr>
            <a:r>
              <a:rPr lang="en-US" sz="5600" dirty="0"/>
              <a:t>Score 1 point for each correct response. (check √ correct beginning sound)</a:t>
            </a:r>
          </a:p>
          <a:p>
            <a:r>
              <a:rPr lang="en-US" sz="5600" dirty="0"/>
              <a:t>Mud____ 2.  Ball____ 3. Ten ____ 4. Soap ____ 5. hat ____ 6. Pig ____			</a:t>
            </a:r>
            <a:r>
              <a:rPr lang="en-US" sz="5600" b="1" dirty="0" smtClean="0"/>
              <a:t>_____/6</a:t>
            </a:r>
          </a:p>
          <a:p>
            <a:endParaRPr lang="en-US" sz="5600" dirty="0"/>
          </a:p>
          <a:p>
            <a:pPr marL="0" indent="0">
              <a:buNone/>
            </a:pPr>
            <a:r>
              <a:rPr lang="en-US" sz="5600" b="1" u="sng" dirty="0"/>
              <a:t>SIGHT WORDS </a:t>
            </a:r>
            <a:r>
              <a:rPr lang="en-US" sz="5600" b="1" u="sng" dirty="0" err="1"/>
              <a:t>r</a:t>
            </a:r>
            <a:r>
              <a:rPr lang="en-US" sz="5600" b="1" u="sng" baseline="-25000" dirty="0" err="1"/>
              <a:t>xy</a:t>
            </a:r>
            <a:r>
              <a:rPr lang="en-US" sz="5600" b="1" u="sng" dirty="0"/>
              <a:t> = .565</a:t>
            </a:r>
            <a:endParaRPr lang="en-US" sz="5600" dirty="0"/>
          </a:p>
          <a:p>
            <a:pPr marL="0" indent="0">
              <a:buNone/>
            </a:pPr>
            <a:r>
              <a:rPr lang="en-US" sz="5600" dirty="0"/>
              <a:t>Score 1 point for each correct response. (check √ correct word)</a:t>
            </a:r>
          </a:p>
          <a:p>
            <a:r>
              <a:rPr lang="en-US" sz="5600" dirty="0"/>
              <a:t>the ____ at ____ and ____ of____</a:t>
            </a:r>
          </a:p>
          <a:p>
            <a:r>
              <a:rPr lang="en-US" sz="5600" dirty="0"/>
              <a:t>see ____ in ____ is ____ on ____</a:t>
            </a:r>
          </a:p>
          <a:p>
            <a:r>
              <a:rPr lang="en-US" sz="5600" dirty="0"/>
              <a:t>you ____ it ____ like ____ go ____</a:t>
            </a:r>
          </a:p>
          <a:p>
            <a:r>
              <a:rPr lang="en-US" sz="5600" dirty="0"/>
              <a:t>do ____ my ____ can ____ am ____</a:t>
            </a:r>
          </a:p>
          <a:p>
            <a:r>
              <a:rPr lang="en-US" sz="5600" dirty="0"/>
              <a:t>me ____ we ____ no ____ up ____				</a:t>
            </a:r>
            <a:r>
              <a:rPr lang="en-US" sz="5600" dirty="0" smtClean="0"/>
              <a:t>	</a:t>
            </a:r>
            <a:r>
              <a:rPr lang="en-US" sz="5600" b="1" dirty="0" smtClean="0"/>
              <a:t>_____/</a:t>
            </a:r>
            <a:r>
              <a:rPr lang="en-US" sz="5600" b="1" dirty="0"/>
              <a:t>20</a:t>
            </a:r>
            <a:endParaRPr lang="en-US" sz="5600" dirty="0"/>
          </a:p>
          <a:p>
            <a:pPr marL="0" indent="0">
              <a:buNone/>
            </a:pPr>
            <a:r>
              <a:rPr lang="en-US" sz="2900" b="1" dirty="0"/>
              <a:t> </a:t>
            </a:r>
            <a:endParaRPr lang="en-U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1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Bloomington Early Kindergarten Assessment (BEKA)</a:t>
            </a:r>
            <a:br>
              <a:rPr lang="en-US" sz="2400" dirty="0"/>
            </a:br>
            <a:r>
              <a:rPr lang="en-US" sz="2400" dirty="0"/>
              <a:t>Literacy Items – Correlation with Grade 1 Fall MPG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CONCEPTS </a:t>
            </a:r>
            <a:r>
              <a:rPr lang="en-US" b="1" u="sng" dirty="0">
                <a:solidFill>
                  <a:srgbClr val="FF0000"/>
                </a:solidFill>
              </a:rPr>
              <a:t>OF PRINT </a:t>
            </a:r>
            <a:r>
              <a:rPr lang="en-US" b="1" u="sng" dirty="0" err="1">
                <a:solidFill>
                  <a:srgbClr val="FF0000"/>
                </a:solidFill>
              </a:rPr>
              <a:t>r</a:t>
            </a:r>
            <a:r>
              <a:rPr lang="en-US" b="1" u="sng" baseline="-25000" dirty="0" err="1">
                <a:solidFill>
                  <a:srgbClr val="FF0000"/>
                </a:solidFill>
              </a:rPr>
              <a:t>xy</a:t>
            </a:r>
            <a:r>
              <a:rPr lang="en-US" b="1" u="sng" dirty="0">
                <a:solidFill>
                  <a:srgbClr val="FF0000"/>
                </a:solidFill>
              </a:rPr>
              <a:t> = .521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Score 1 point for each correct response. (check √  each correct concept)</a:t>
            </a:r>
          </a:p>
          <a:p>
            <a:r>
              <a:rPr lang="en-US" dirty="0"/>
              <a:t>Shows front of the book ____</a:t>
            </a:r>
          </a:p>
          <a:p>
            <a:r>
              <a:rPr lang="en-US" dirty="0"/>
              <a:t>Shows where to begin reading ____</a:t>
            </a:r>
          </a:p>
          <a:p>
            <a:r>
              <a:rPr lang="en-US" dirty="0"/>
              <a:t>Shows left to right ____</a:t>
            </a:r>
          </a:p>
          <a:p>
            <a:r>
              <a:rPr lang="en-US" dirty="0"/>
              <a:t>Shows return sweep ____</a:t>
            </a:r>
          </a:p>
          <a:p>
            <a:r>
              <a:rPr lang="en-US" dirty="0"/>
              <a:t>Counts number of words ____					</a:t>
            </a:r>
            <a:r>
              <a:rPr lang="en-US" b="1" dirty="0" smtClean="0"/>
              <a:t>_____/</a:t>
            </a:r>
            <a:r>
              <a:rPr lang="en-US" b="1" dirty="0"/>
              <a:t>5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RHYMING WORDS </a:t>
            </a:r>
            <a:r>
              <a:rPr lang="en-US" b="1" u="sng" dirty="0" err="1"/>
              <a:t>r</a:t>
            </a:r>
            <a:r>
              <a:rPr lang="en-US" b="1" u="sng" baseline="-25000" dirty="0" err="1"/>
              <a:t>xy</a:t>
            </a:r>
            <a:r>
              <a:rPr lang="en-US" b="1" u="sng" dirty="0"/>
              <a:t> = .488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Score 1 point for each correct response. (check √  each correct word</a:t>
            </a:r>
            <a:r>
              <a:rPr lang="en-US" dirty="0" smtClean="0"/>
              <a:t>)</a:t>
            </a:r>
            <a:endParaRPr lang="en-US" dirty="0"/>
          </a:p>
          <a:p>
            <a:pPr lvl="0"/>
            <a:r>
              <a:rPr lang="en-US" dirty="0" smtClean="0"/>
              <a:t>1)  cat</a:t>
            </a:r>
            <a:r>
              <a:rPr lang="en-US" dirty="0"/>
              <a:t>, sat,  ____  2) hop, top, ____ 3) bug, hug, ____</a:t>
            </a:r>
          </a:p>
          <a:p>
            <a:r>
              <a:rPr lang="en-US" dirty="0"/>
              <a:t>4)  men, ten ____  5) wig, dig, _____6) beat, meat, </a:t>
            </a:r>
            <a:r>
              <a:rPr lang="en-US" dirty="0" smtClean="0"/>
              <a:t>____		</a:t>
            </a:r>
            <a:r>
              <a:rPr lang="en-US" b="1" dirty="0"/>
              <a:t> </a:t>
            </a:r>
            <a:r>
              <a:rPr lang="en-US" b="1" dirty="0" smtClean="0"/>
              <a:t>_____/6</a:t>
            </a:r>
            <a:endParaRPr lang="en-US" dirty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ORAL </a:t>
            </a:r>
            <a:r>
              <a:rPr lang="en-US" b="1" u="sng" dirty="0">
                <a:solidFill>
                  <a:srgbClr val="FF0000"/>
                </a:solidFill>
              </a:rPr>
              <a:t>COMPREHENSION	 </a:t>
            </a:r>
            <a:r>
              <a:rPr lang="en-US" b="1" u="sng" dirty="0" err="1">
                <a:solidFill>
                  <a:srgbClr val="FF0000"/>
                </a:solidFill>
              </a:rPr>
              <a:t>r</a:t>
            </a:r>
            <a:r>
              <a:rPr lang="en-US" b="1" u="sng" baseline="-25000" dirty="0" err="1">
                <a:solidFill>
                  <a:srgbClr val="FF0000"/>
                </a:solidFill>
              </a:rPr>
              <a:t>xy</a:t>
            </a:r>
            <a:r>
              <a:rPr lang="en-US" b="1" u="sng" dirty="0">
                <a:solidFill>
                  <a:srgbClr val="FF0000"/>
                </a:solidFill>
              </a:rPr>
              <a:t> = .529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Transfer </a:t>
            </a:r>
            <a:r>
              <a:rPr lang="en-US" dirty="0"/>
              <a:t>score from bottom of comprehension score sheet.		</a:t>
            </a:r>
            <a:r>
              <a:rPr lang="en-US" b="1" dirty="0" smtClean="0"/>
              <a:t>_____/</a:t>
            </a:r>
            <a:r>
              <a:rPr lang="en-US" b="1" dirty="0"/>
              <a:t>21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Total Literacy </a:t>
            </a:r>
            <a:r>
              <a:rPr lang="en-US" b="1" u="sng" dirty="0" err="1"/>
              <a:t>r</a:t>
            </a:r>
            <a:r>
              <a:rPr lang="en-US" b="1" u="sng" baseline="-25000" dirty="0" err="1"/>
              <a:t>xy</a:t>
            </a:r>
            <a:r>
              <a:rPr lang="en-US" b="1" u="sng" dirty="0"/>
              <a:t> = .</a:t>
            </a:r>
            <a:r>
              <a:rPr lang="en-US" b="1" u="sng" dirty="0" smtClean="0"/>
              <a:t>626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Total Numeracy </a:t>
            </a:r>
            <a:r>
              <a:rPr lang="en-US" b="1" u="sng" dirty="0" err="1"/>
              <a:t>r</a:t>
            </a:r>
            <a:r>
              <a:rPr lang="en-US" b="1" u="sng" baseline="-25000" dirty="0" err="1"/>
              <a:t>xy</a:t>
            </a:r>
            <a:r>
              <a:rPr lang="en-US" b="1" u="sng" dirty="0"/>
              <a:t> = .632</a:t>
            </a:r>
            <a:r>
              <a:rPr lang="en-US" dirty="0"/>
              <a:t>	</a:t>
            </a:r>
            <a:r>
              <a:rPr lang="en-US" dirty="0" smtClean="0"/>
              <a:t>Note: These are restricted range estimates</a:t>
            </a: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900195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District Raw Score Distribution of </a:t>
            </a:r>
            <a:br>
              <a:rPr lang="en-US" dirty="0" smtClean="0"/>
            </a:br>
            <a:r>
              <a:rPr lang="en-US" dirty="0" smtClean="0"/>
              <a:t>BEKA Literacy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9335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3766519"/>
            <a:ext cx="1839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&lt; 50 = “Not Proficient”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21336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57.1%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85550" y="408665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19.4%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3503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BEKA Literacy Strand Proficiency Cut Scores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Total Literacy </a:t>
            </a:r>
          </a:p>
          <a:p>
            <a:pPr lvl="1"/>
            <a:r>
              <a:rPr lang="en-US" sz="2400" dirty="0" smtClean="0"/>
              <a:t>Alphabetic Principal (Letters + Concepts of Print) = 49</a:t>
            </a:r>
          </a:p>
          <a:p>
            <a:pPr lvl="2"/>
            <a:r>
              <a:rPr lang="en-US" sz="2000" dirty="0" smtClean="0"/>
              <a:t>Upper Case Proficiency = 24</a:t>
            </a:r>
          </a:p>
          <a:p>
            <a:pPr lvl="2"/>
            <a:r>
              <a:rPr lang="en-US" sz="2000" dirty="0" smtClean="0"/>
              <a:t>Lower Case Proficiency = 22</a:t>
            </a:r>
          </a:p>
          <a:p>
            <a:pPr lvl="2"/>
            <a:r>
              <a:rPr lang="en-US" sz="2000" dirty="0" smtClean="0"/>
              <a:t>Concepts of Print = 3</a:t>
            </a:r>
          </a:p>
          <a:p>
            <a:pPr lvl="1"/>
            <a:r>
              <a:rPr lang="en-US" sz="2400" dirty="0" smtClean="0"/>
              <a:t>Phonological Awareness (Sounds + Rhyming) = 20</a:t>
            </a:r>
          </a:p>
          <a:p>
            <a:pPr lvl="2"/>
            <a:r>
              <a:rPr lang="en-US" sz="2000" dirty="0" smtClean="0"/>
              <a:t>Beginning Sounds= 4</a:t>
            </a:r>
          </a:p>
          <a:p>
            <a:pPr lvl="2"/>
            <a:r>
              <a:rPr lang="en-US" sz="2000" dirty="0" smtClean="0"/>
              <a:t>Rhyming = 3</a:t>
            </a:r>
          </a:p>
          <a:p>
            <a:pPr lvl="2"/>
            <a:r>
              <a:rPr lang="en-US" sz="2000" dirty="0" smtClean="0"/>
              <a:t>Letter/Sound Recognition = 13</a:t>
            </a:r>
          </a:p>
          <a:p>
            <a:pPr lvl="1"/>
            <a:r>
              <a:rPr lang="en-US" sz="2400" dirty="0" smtClean="0"/>
              <a:t>Language (Sight Words + Oral Comprehension) = 14</a:t>
            </a:r>
          </a:p>
          <a:p>
            <a:pPr lvl="2"/>
            <a:r>
              <a:rPr lang="en-US" sz="2000" dirty="0" smtClean="0"/>
              <a:t>Sight Words = 1</a:t>
            </a:r>
          </a:p>
          <a:p>
            <a:pPr lvl="2"/>
            <a:r>
              <a:rPr lang="en-US" sz="2000" dirty="0" smtClean="0"/>
              <a:t>Oral Comprehension = 13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1435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0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BEKA Literacy Strand Proficiency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9965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653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Tools for Dyslexia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the National </a:t>
            </a:r>
            <a:r>
              <a:rPr lang="en-US" dirty="0"/>
              <a:t>C</a:t>
            </a:r>
            <a:r>
              <a:rPr lang="en-US" dirty="0" smtClean="0"/>
              <a:t>enter for Intensive Interventions for tools that meet standards of technical adequacy</a:t>
            </a:r>
          </a:p>
          <a:p>
            <a:pPr lvl="1"/>
            <a:r>
              <a:rPr lang="en-US" sz="1800" dirty="0" smtClean="0">
                <a:hlinkClick r:id="rId2"/>
              </a:rPr>
              <a:t>https://charts.intensiveintervention.org/chart/academic-screening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67227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Dyslexia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Identifying Dyslexia</a:t>
            </a:r>
          </a:p>
          <a:p>
            <a:r>
              <a:rPr lang="en-US" dirty="0"/>
              <a:t>The key symptoms of dyslexia are problems with decoding or single word reading and/or poor reading fluency and poor spelling. </a:t>
            </a:r>
            <a:endParaRPr lang="en-US" dirty="0" smtClean="0"/>
          </a:p>
          <a:p>
            <a:r>
              <a:rPr lang="en-US" dirty="0" smtClean="0"/>
              <a:t>Phonological </a:t>
            </a:r>
            <a:r>
              <a:rPr lang="en-US" dirty="0"/>
              <a:t>weaknesses or disorders, specific language-based difficulties, are usually the underlying cause of the literacy problems associated with dyslexia. </a:t>
            </a:r>
            <a:endParaRPr lang="en-US" dirty="0" smtClean="0"/>
          </a:p>
          <a:p>
            <a:r>
              <a:rPr lang="en-US" dirty="0" smtClean="0"/>
              <a:t>Comprehension </a:t>
            </a:r>
            <a:r>
              <a:rPr lang="en-US" dirty="0"/>
              <a:t>may be impaired and writing skills will suffer if spelling is not mastered. </a:t>
            </a:r>
            <a:endParaRPr lang="en-US" dirty="0" smtClean="0"/>
          </a:p>
          <a:p>
            <a:r>
              <a:rPr lang="en-US" dirty="0" smtClean="0"/>
              <a:t>Language </a:t>
            </a:r>
            <a:r>
              <a:rPr lang="en-US" dirty="0"/>
              <a:t>and vocabulary problems can cause comprehension difficulties that can become more severe over time as academic demands increase. </a:t>
            </a:r>
            <a:endParaRPr lang="en-US" dirty="0" smtClean="0"/>
          </a:p>
          <a:p>
            <a:r>
              <a:rPr lang="en-US" dirty="0" smtClean="0"/>
              <a:t>Poor </a:t>
            </a:r>
            <a:r>
              <a:rPr lang="en-US" dirty="0"/>
              <a:t>readers may have weak vocabulary and background knowledge caused by reading less than average readers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https://dyslexiaida.org/dyslexia-assessment-what-is-it-and-how-can-it-help/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9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BPS Kindergarten </a:t>
            </a:r>
            <a:br>
              <a:rPr lang="en-US" dirty="0" smtClean="0"/>
            </a:br>
            <a:r>
              <a:rPr lang="en-US" dirty="0" smtClean="0"/>
              <a:t>Literacy Domains Assessed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470351"/>
              </p:ext>
            </p:extLst>
          </p:nvPr>
        </p:nvGraphicFramePr>
        <p:xfrm>
          <a:off x="457200" y="1600200"/>
          <a:ext cx="8458200" cy="3637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483"/>
                <a:gridCol w="1488017"/>
                <a:gridCol w="1253067"/>
                <a:gridCol w="1801283"/>
                <a:gridCol w="1722967"/>
                <a:gridCol w="1331383"/>
              </a:tblGrid>
              <a:tr h="986118">
                <a:tc>
                  <a:txBody>
                    <a:bodyPr/>
                    <a:lstStyle/>
                    <a:p>
                      <a:r>
                        <a:rPr lang="en-US" dirty="0" smtClean="0"/>
                        <a:t>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Phonological Awareness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Alphabetic</a:t>
                      </a:r>
                      <a:r>
                        <a:rPr lang="en-US" baseline="0" dirty="0" smtClean="0"/>
                        <a:t> Principle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Comprehension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Vocabulary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r>
                        <a:rPr lang="en-US" baseline="0" dirty="0" smtClean="0"/>
                        <a:t> Recognition</a:t>
                      </a:r>
                      <a:endParaRPr lang="en-US" dirty="0"/>
                    </a:p>
                  </a:txBody>
                  <a:tcPr/>
                </a:tc>
              </a:tr>
              <a:tr h="690282">
                <a:tc>
                  <a:txBody>
                    <a:bodyPr/>
                    <a:lstStyle/>
                    <a:p>
                      <a:r>
                        <a:rPr lang="en-US" dirty="0" smtClean="0"/>
                        <a:t>BEKA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sz="1400" dirty="0" smtClean="0"/>
                        <a:t>Fall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Beginning Sounds, </a:t>
                      </a:r>
                      <a:r>
                        <a:rPr lang="en-US" dirty="0" smtClean="0"/>
                        <a:t>Rhyming </a:t>
                      </a:r>
                      <a:r>
                        <a:rPr lang="en-US" dirty="0" smtClean="0"/>
                        <a:t>Letter Sounds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Letter </a:t>
                      </a:r>
                      <a:r>
                        <a:rPr lang="en-US" dirty="0" smtClean="0"/>
                        <a:t>Names, Letter Sounds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Oral Comprehension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Oral</a:t>
                      </a:r>
                      <a:r>
                        <a:rPr lang="en-US" baseline="0" dirty="0" smtClean="0"/>
                        <a:t> Vocabulary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Concept </a:t>
                      </a:r>
                      <a:r>
                        <a:rPr lang="en-US" dirty="0" smtClean="0"/>
                        <a:t>of </a:t>
                      </a:r>
                      <a:r>
                        <a:rPr lang="en-US" dirty="0" smtClean="0"/>
                        <a:t>a word,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Sight Words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90282">
                <a:tc>
                  <a:txBody>
                    <a:bodyPr/>
                    <a:lstStyle/>
                    <a:p>
                      <a:r>
                        <a:rPr lang="en-US" dirty="0" smtClean="0"/>
                        <a:t>BAS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sz="1400" dirty="0" smtClean="0"/>
                        <a:t>Winter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Comprehension of connected text, Identify Instructional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 &amp; Fluency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6019800"/>
            <a:ext cx="5901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Writing and spelling are assessed at the classroom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3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BPS Grade 1</a:t>
            </a:r>
            <a:br>
              <a:rPr lang="en-US" dirty="0" smtClean="0"/>
            </a:br>
            <a:r>
              <a:rPr lang="en-US" dirty="0" smtClean="0"/>
              <a:t>Literacy Domains Assessed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799282"/>
              </p:ext>
            </p:extLst>
          </p:nvPr>
        </p:nvGraphicFramePr>
        <p:xfrm>
          <a:off x="457200" y="1600200"/>
          <a:ext cx="8458200" cy="3912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483"/>
                <a:gridCol w="1488017"/>
                <a:gridCol w="1253067"/>
                <a:gridCol w="1801283"/>
                <a:gridCol w="1722967"/>
                <a:gridCol w="1331383"/>
              </a:tblGrid>
              <a:tr h="986118">
                <a:tc>
                  <a:txBody>
                    <a:bodyPr/>
                    <a:lstStyle/>
                    <a:p>
                      <a:r>
                        <a:rPr lang="en-US" dirty="0" smtClean="0"/>
                        <a:t>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Phonological Awareness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Alphabetic</a:t>
                      </a:r>
                      <a:r>
                        <a:rPr lang="en-US" baseline="0" dirty="0" smtClean="0"/>
                        <a:t> Principle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Comprehension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Vocabulary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r>
                        <a:rPr lang="en-US" baseline="0" dirty="0" smtClean="0"/>
                        <a:t> Recognition/Fluency</a:t>
                      </a:r>
                      <a:endParaRPr lang="en-US" dirty="0"/>
                    </a:p>
                  </a:txBody>
                  <a:tcPr/>
                </a:tc>
              </a:tr>
              <a:tr h="690282">
                <a:tc>
                  <a:txBody>
                    <a:bodyPr/>
                    <a:lstStyle/>
                    <a:p>
                      <a:r>
                        <a:rPr lang="en-US" dirty="0" smtClean="0"/>
                        <a:t>MPG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sz="1400" baseline="0" dirty="0" smtClean="0"/>
                        <a:t>(fall and spring)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Beginning Sounds, Rhyming, Letter Sounds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Letter Names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Comprehension of connected 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Vocabulary for K-5 levels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690282">
                <a:tc>
                  <a:txBody>
                    <a:bodyPr/>
                    <a:lstStyle/>
                    <a:p>
                      <a:r>
                        <a:rPr lang="en-US" dirty="0" smtClean="0"/>
                        <a:t>BAS</a:t>
                      </a:r>
                    </a:p>
                    <a:p>
                      <a:r>
                        <a:rPr lang="en-US" sz="1400" dirty="0" smtClean="0"/>
                        <a:t>(fall</a:t>
                      </a:r>
                      <a:r>
                        <a:rPr lang="en-US" sz="1400" baseline="0" dirty="0" smtClean="0"/>
                        <a:t> and winter)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Comprehension of connected text, Identify Instructional Level, Self Correction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 &amp; Fluency (Oral Reading Rate)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0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Note: Writing and spelling are assessed at the classroom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7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Grades 2-5</a:t>
            </a:r>
            <a:br>
              <a:rPr lang="en-US" dirty="0" smtClean="0"/>
            </a:br>
            <a:r>
              <a:rPr lang="en-US" dirty="0" smtClean="0"/>
              <a:t>Literacy Domains Assessed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490062"/>
              </p:ext>
            </p:extLst>
          </p:nvPr>
        </p:nvGraphicFramePr>
        <p:xfrm>
          <a:off x="457200" y="1600200"/>
          <a:ext cx="8458200" cy="3912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483"/>
                <a:gridCol w="1488017"/>
                <a:gridCol w="1253067"/>
                <a:gridCol w="1801283"/>
                <a:gridCol w="1722967"/>
                <a:gridCol w="1331383"/>
              </a:tblGrid>
              <a:tr h="986118">
                <a:tc>
                  <a:txBody>
                    <a:bodyPr/>
                    <a:lstStyle/>
                    <a:p>
                      <a:r>
                        <a:rPr lang="en-US" dirty="0" smtClean="0"/>
                        <a:t>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Phonological Awareness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Alphabetic</a:t>
                      </a:r>
                      <a:r>
                        <a:rPr lang="en-US" baseline="0" dirty="0" smtClean="0"/>
                        <a:t> Principle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Comprehension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Vocabulary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r>
                        <a:rPr lang="en-US" baseline="0" dirty="0" smtClean="0"/>
                        <a:t> Recognition/Fluency</a:t>
                      </a:r>
                      <a:endParaRPr lang="en-US" dirty="0"/>
                    </a:p>
                  </a:txBody>
                  <a:tcPr/>
                </a:tc>
              </a:tr>
              <a:tr h="690282">
                <a:tc>
                  <a:txBody>
                    <a:bodyPr/>
                    <a:lstStyle/>
                    <a:p>
                      <a:r>
                        <a:rPr lang="en-US" dirty="0" smtClean="0"/>
                        <a:t>MAP</a:t>
                      </a:r>
                    </a:p>
                    <a:p>
                      <a:r>
                        <a:rPr lang="en-US" sz="1400" baseline="0" dirty="0" smtClean="0"/>
                        <a:t>(fall and spring) 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Beginning Sounds, Rhyming, Letter Sounds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Letter Names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Comprehension of connected 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Vocabulary for K-8 levels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690282">
                <a:tc>
                  <a:txBody>
                    <a:bodyPr/>
                    <a:lstStyle/>
                    <a:p>
                      <a:r>
                        <a:rPr lang="en-US" dirty="0" smtClean="0"/>
                        <a:t>BAS</a:t>
                      </a:r>
                    </a:p>
                    <a:p>
                      <a:r>
                        <a:rPr lang="en-US" sz="1400" dirty="0" smtClean="0"/>
                        <a:t>(fall and spring)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Comprehension of connected text, Identify Instructional Level, Self Correction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 &amp; Fluency (Oral Reading Rate)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09800" y="571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Note: Writing and spelling are assessed at the classroom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4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Assessments for Dyslexia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Students who are below the 25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percentile on MAP reading and one grade level below on the BAS, have the following follow-up assessments:</a:t>
            </a:r>
          </a:p>
          <a:p>
            <a:pPr marL="971550" lvl="1" indent="-514350">
              <a:buAutoNum type="arabicParenR"/>
            </a:pPr>
            <a:r>
              <a:rPr lang="en-US" sz="2400" dirty="0" smtClean="0"/>
              <a:t>PRESS (U of M) Phonemic Awareness Inventory with phoneme segmentation, blending, and sound manipulation</a:t>
            </a:r>
          </a:p>
          <a:p>
            <a:pPr marL="971550" lvl="1" indent="-514350">
              <a:buAutoNum type="arabicParenR"/>
            </a:pPr>
            <a:r>
              <a:rPr lang="en-US" sz="2400" dirty="0" smtClean="0"/>
              <a:t>CORE (Consortium on Reaching Excellence) measures letter names, sounds, ability to read short vowel words and </a:t>
            </a:r>
            <a:r>
              <a:rPr lang="en-US" sz="2400" dirty="0" err="1" smtClean="0"/>
              <a:t>psuedo</a:t>
            </a:r>
            <a:r>
              <a:rPr lang="en-US" sz="2400" dirty="0" smtClean="0"/>
              <a:t>-words, low frequency spellings, and multi-syllabic words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165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BEKA: Standardized Assessment Used for Multiple Purposes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Summative Assessment for determining the success of pre-k interventions.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Screener at the beginning of the year for assisting differentiated instruction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Benchmark for pathway analysis and Milestone Metrics including narrowing the achievement gap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Pre-test for identifying teachers who “beat the odds” and to give “value-added” feedback.</a:t>
            </a:r>
          </a:p>
          <a:p>
            <a:pPr marL="800100" lvl="2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www.youtube.com/watch?v=O-e7xLs7_j4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www.youtube.com/watch?v=0Sv9H8ULvUg</a:t>
            </a:r>
            <a:endParaRPr lang="en-US" dirty="0" smtClean="0"/>
          </a:p>
          <a:p>
            <a:pPr marL="800100" lvl="2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Tool for communicating with families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Screener for Dyslexia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BEKA Assessors are trained with standard instructions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6" y="1600200"/>
            <a:ext cx="768334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24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Bloomington Early Kindergarten Assessment (BEKA)</a:t>
            </a:r>
            <a:br>
              <a:rPr lang="en-US" sz="2400" dirty="0" smtClean="0"/>
            </a:br>
            <a:r>
              <a:rPr lang="en-US" sz="2400" dirty="0" smtClean="0"/>
              <a:t>Numeracy Items – Correlation with Grade 1 Fall MPG Math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1792"/>
            <a:ext cx="8534400" cy="55538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u="sng" dirty="0"/>
              <a:t>NUMBER COUNTING   </a:t>
            </a:r>
            <a:r>
              <a:rPr lang="en-US" sz="1400" b="1" u="sng" dirty="0" err="1"/>
              <a:t>r</a:t>
            </a:r>
            <a:r>
              <a:rPr lang="en-US" sz="1400" b="1" u="sng" baseline="-25000" dirty="0" err="1"/>
              <a:t>xy</a:t>
            </a:r>
            <a:r>
              <a:rPr lang="en-US" sz="1400" b="1" u="sng" dirty="0"/>
              <a:t>= .512</a:t>
            </a:r>
            <a:endParaRPr lang="en-US" sz="1400" dirty="0"/>
          </a:p>
          <a:p>
            <a:r>
              <a:rPr lang="en-US" sz="1400" dirty="0"/>
              <a:t>Score 1 point for each number in sequence – up to 31.			</a:t>
            </a:r>
          </a:p>
          <a:p>
            <a:r>
              <a:rPr lang="en-US" sz="1400" dirty="0"/>
              <a:t>Stop when a mistake is make and record highest correct number.			</a:t>
            </a:r>
            <a:r>
              <a:rPr lang="en-US" sz="1400" b="1" dirty="0" smtClean="0"/>
              <a:t>____/</a:t>
            </a:r>
            <a:r>
              <a:rPr lang="en-US" sz="1400" b="1" dirty="0"/>
              <a:t>31</a:t>
            </a:r>
            <a:endParaRPr lang="en-US" sz="14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400" b="1" u="sng" dirty="0"/>
              <a:t>COUNTING OBJECTS </a:t>
            </a:r>
            <a:r>
              <a:rPr lang="en-US" sz="1400" b="1" u="sng" dirty="0" err="1"/>
              <a:t>r</a:t>
            </a:r>
            <a:r>
              <a:rPr lang="en-US" sz="1400" b="1" u="sng" baseline="-25000" dirty="0" err="1"/>
              <a:t>xy</a:t>
            </a:r>
            <a:r>
              <a:rPr lang="en-US" sz="1400" b="1" u="sng" dirty="0"/>
              <a:t> =.436</a:t>
            </a:r>
            <a:endParaRPr lang="en-US" sz="1400" dirty="0"/>
          </a:p>
          <a:p>
            <a:r>
              <a:rPr lang="en-US" sz="1400" dirty="0"/>
              <a:t>Score 1 point for each correct </a:t>
            </a:r>
            <a:r>
              <a:rPr lang="en-US" sz="1400" u="sng" dirty="0"/>
              <a:t>set.</a:t>
            </a:r>
            <a:endParaRPr lang="en-US" sz="1400" dirty="0"/>
          </a:p>
          <a:p>
            <a:r>
              <a:rPr lang="en-US" sz="1400" u="sng" dirty="0"/>
              <a:t>____</a:t>
            </a:r>
            <a:r>
              <a:rPr lang="en-US" sz="1400" dirty="0"/>
              <a:t>apples (3)	____ watermelon (8)	____ carrots (15</a:t>
            </a:r>
            <a:r>
              <a:rPr lang="en-US" sz="1400" dirty="0" smtClean="0"/>
              <a:t>)</a:t>
            </a:r>
            <a:r>
              <a:rPr lang="en-US" sz="1400" dirty="0"/>
              <a:t>			</a:t>
            </a:r>
            <a:r>
              <a:rPr lang="en-US" sz="1400" b="1" dirty="0"/>
              <a:t>_____/</a:t>
            </a:r>
            <a:r>
              <a:rPr lang="en-US" sz="1400" b="1" dirty="0" smtClean="0"/>
              <a:t>3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1400" b="1" u="sng" dirty="0"/>
              <a:t>PATTERNS </a:t>
            </a:r>
            <a:r>
              <a:rPr lang="en-US" sz="1400" b="1" u="sng" dirty="0" err="1"/>
              <a:t>r</a:t>
            </a:r>
            <a:r>
              <a:rPr lang="en-US" sz="1400" b="1" u="sng" baseline="-25000" dirty="0" err="1"/>
              <a:t>xy</a:t>
            </a:r>
            <a:r>
              <a:rPr lang="en-US" sz="1400" b="1" u="sng" dirty="0"/>
              <a:t> = .445</a:t>
            </a:r>
            <a:endParaRPr lang="en-US" sz="1400" dirty="0"/>
          </a:p>
          <a:p>
            <a:r>
              <a:rPr lang="en-US" sz="1400" dirty="0"/>
              <a:t>Score 1 point for each correct pattern.</a:t>
            </a:r>
          </a:p>
          <a:p>
            <a:r>
              <a:rPr lang="en-US" sz="1400" dirty="0"/>
              <a:t>____ AB pattern (scissors)   ____ABC pattern (ball</a:t>
            </a:r>
            <a:r>
              <a:rPr lang="en-US" sz="1400" dirty="0" smtClean="0"/>
              <a:t>) ____ </a:t>
            </a:r>
            <a:r>
              <a:rPr lang="en-US" sz="1400" dirty="0"/>
              <a:t>AAB pattern (red, circle, or ball</a:t>
            </a:r>
            <a:r>
              <a:rPr lang="en-US" sz="1400" dirty="0" smtClean="0"/>
              <a:t>)   	</a:t>
            </a:r>
            <a:r>
              <a:rPr lang="en-US" sz="1400" b="1" dirty="0" smtClean="0"/>
              <a:t>_____/3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1400" b="1" u="sng" dirty="0"/>
              <a:t>NUMBER RECOGNITION </a:t>
            </a:r>
            <a:r>
              <a:rPr lang="en-US" sz="1400" b="1" u="sng" dirty="0" err="1"/>
              <a:t>r</a:t>
            </a:r>
            <a:r>
              <a:rPr lang="en-US" sz="1400" b="1" u="sng" baseline="-25000" dirty="0" err="1"/>
              <a:t>xy</a:t>
            </a:r>
            <a:r>
              <a:rPr lang="en-US" sz="1400" b="1" u="sng" dirty="0"/>
              <a:t> = .436</a:t>
            </a:r>
            <a:endParaRPr lang="en-US" sz="1400" dirty="0"/>
          </a:p>
          <a:p>
            <a:r>
              <a:rPr lang="en-US" sz="1400" dirty="0"/>
              <a:t>Score 1 point for each number named correctly. (Put a slash through incorrect/ unknown numbers)</a:t>
            </a:r>
          </a:p>
          <a:p>
            <a:r>
              <a:rPr lang="en-US" sz="1400" b="1" dirty="0"/>
              <a:t>4  2  0  6  3  5    1  8  10  7  12    11  9  15  19  13    18  17  20  16  14	     		_____/</a:t>
            </a:r>
            <a:r>
              <a:rPr lang="en-US" sz="1400" b="1" dirty="0" smtClean="0"/>
              <a:t>21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400" b="1" u="sng" dirty="0">
                <a:solidFill>
                  <a:srgbClr val="FF0000"/>
                </a:solidFill>
              </a:rPr>
              <a:t>NUMBER SEQUENCE </a:t>
            </a:r>
            <a:r>
              <a:rPr lang="en-US" sz="1400" b="1" u="sng" dirty="0" err="1">
                <a:solidFill>
                  <a:srgbClr val="FF0000"/>
                </a:solidFill>
              </a:rPr>
              <a:t>r</a:t>
            </a:r>
            <a:r>
              <a:rPr lang="en-US" sz="1400" b="1" u="sng" baseline="-25000" dirty="0" err="1">
                <a:solidFill>
                  <a:srgbClr val="FF0000"/>
                </a:solidFill>
              </a:rPr>
              <a:t>xy</a:t>
            </a:r>
            <a:r>
              <a:rPr lang="en-US" sz="1400" b="1" u="sng" dirty="0">
                <a:solidFill>
                  <a:srgbClr val="FF0000"/>
                </a:solidFill>
              </a:rPr>
              <a:t> = .536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/>
              <a:t>Score 1 point for each number in correct sequence [Circle correct sequence(s)]		</a:t>
            </a:r>
            <a:r>
              <a:rPr lang="en-US" sz="1400" b="1" dirty="0" smtClean="0"/>
              <a:t>_____/</a:t>
            </a:r>
            <a:r>
              <a:rPr lang="en-US" sz="1400" b="1" dirty="0"/>
              <a:t>7</a:t>
            </a:r>
            <a:endParaRPr lang="en-US" sz="1400" dirty="0"/>
          </a:p>
          <a:p>
            <a:r>
              <a:rPr lang="en-US" sz="1400" b="1" dirty="0"/>
              <a:t>4,   5,   8,   11,   13,   16,   </a:t>
            </a:r>
            <a:r>
              <a:rPr lang="en-US" sz="1400" b="1" dirty="0" smtClean="0"/>
              <a:t>21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400" b="1" u="sng" dirty="0">
                <a:solidFill>
                  <a:srgbClr val="FF0000"/>
                </a:solidFill>
              </a:rPr>
              <a:t>SIMPLE ADDITION </a:t>
            </a:r>
            <a:r>
              <a:rPr lang="en-US" sz="1400" b="1" u="sng" dirty="0" err="1">
                <a:solidFill>
                  <a:srgbClr val="FF0000"/>
                </a:solidFill>
              </a:rPr>
              <a:t>r</a:t>
            </a:r>
            <a:r>
              <a:rPr lang="en-US" sz="1400" b="1" u="sng" baseline="-25000" dirty="0" err="1">
                <a:solidFill>
                  <a:srgbClr val="FF0000"/>
                </a:solidFill>
              </a:rPr>
              <a:t>xy</a:t>
            </a:r>
            <a:r>
              <a:rPr lang="en-US" sz="1400" b="1" u="sng" dirty="0">
                <a:solidFill>
                  <a:srgbClr val="FF0000"/>
                </a:solidFill>
              </a:rPr>
              <a:t> = .526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/>
              <a:t>Score 1 point if answer is correct: 4+2 = 6					</a:t>
            </a:r>
            <a:r>
              <a:rPr lang="en-US" sz="1400" b="1" dirty="0" smtClean="0"/>
              <a:t>_____/1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72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746</Words>
  <Application>Microsoft Office PowerPoint</Application>
  <PresentationFormat>On-screen Show (4:3)</PresentationFormat>
  <Paragraphs>176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BPS Screening Tools for Dyslexia</vt:lpstr>
      <vt:lpstr>International Dyslexia Association</vt:lpstr>
      <vt:lpstr>BPS Kindergarten  Literacy Domains Assessed</vt:lpstr>
      <vt:lpstr>BPS Grade 1 Literacy Domains Assessed</vt:lpstr>
      <vt:lpstr>Grades 2-5 Literacy Domains Assessed</vt:lpstr>
      <vt:lpstr>Additional Assessments for Dyslexia</vt:lpstr>
      <vt:lpstr>BEKA: Standardized Assessment Used for Multiple Purposes</vt:lpstr>
      <vt:lpstr>ALL BEKA Assessors are trained with standard instructions</vt:lpstr>
      <vt:lpstr>Bloomington Early Kindergarten Assessment (BEKA) Numeracy Items – Correlation with Grade 1 Fall MPG Math</vt:lpstr>
      <vt:lpstr>Bloomington Early Kindergarten Assessment (BEKA) Literacy Items – Correlation with Grade 1 Fall MPG Reading</vt:lpstr>
      <vt:lpstr>Bloomington Early Kindergarten Assessment (BEKA) Literacy Items – Correlation with Grade 1 Fall MPG Reading</vt:lpstr>
      <vt:lpstr>District Raw Score Distribution of  BEKA Literacy</vt:lpstr>
      <vt:lpstr>BEKA Literacy Strand Proficiency Cut Scores</vt:lpstr>
      <vt:lpstr>BEKA Literacy Strand Proficiency</vt:lpstr>
      <vt:lpstr>Other Tools for Dyslexia Screening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BPS Screening Tools for Dyslexia</dc:title>
  <dc:creator>David Heistad</dc:creator>
  <cp:lastModifiedBy>David Heistad</cp:lastModifiedBy>
  <cp:revision>13</cp:revision>
  <dcterms:created xsi:type="dcterms:W3CDTF">2019-04-02T14:42:54Z</dcterms:created>
  <dcterms:modified xsi:type="dcterms:W3CDTF">2019-04-08T13:57:57Z</dcterms:modified>
</cp:coreProperties>
</file>